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
      <p:font typeface="Merriweather Medium"/>
      <p:regular r:id="rId47"/>
      <p:bold r:id="rId48"/>
      <p:italic r:id="rId49"/>
      <p:boldItalic r:id="rId50"/>
    </p:embeddedFont>
    <p:embeddedFont>
      <p:font typeface="EB Garamond ExtraBold"/>
      <p:bold r:id="rId51"/>
      <p:boldItalic r:id="rId52"/>
    </p:embeddedFont>
    <p:embeddedFont>
      <p:font typeface="Merriweather"/>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B9344B-B14E-43F7-9430-65BD3EDEBBFB}">
  <a:tblStyle styleId="{B3B9344B-B14E-43F7-9430-65BD3EDEBB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1CA88DF-D612-4E35-B723-10FF5FDD90DD}"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Medium-bold.fntdata"/><Relationship Id="rId47" Type="http://schemas.openxmlformats.org/officeDocument/2006/relationships/font" Target="fonts/MerriweatherMedium-regular.fntdata"/><Relationship Id="rId49" Type="http://schemas.openxmlformats.org/officeDocument/2006/relationships/font" Target="fonts/Merriweather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aleway-regular.fntdata"/><Relationship Id="rId34" Type="http://schemas.openxmlformats.org/officeDocument/2006/relationships/slide" Target="slides/slide28.xml"/><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Roboto-regular.fntdata"/><Relationship Id="rId38" Type="http://schemas.openxmlformats.org/officeDocument/2006/relationships/font" Target="fonts/Raleway-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BGaramondExtraBold-bold.fntdata"/><Relationship Id="rId50" Type="http://schemas.openxmlformats.org/officeDocument/2006/relationships/font" Target="fonts/MerriweatherMedium-boldItalic.fntdata"/><Relationship Id="rId53" Type="http://schemas.openxmlformats.org/officeDocument/2006/relationships/font" Target="fonts/Merriweather-regular.fntdata"/><Relationship Id="rId52" Type="http://schemas.openxmlformats.org/officeDocument/2006/relationships/font" Target="fonts/EBGaramondExtraBold-boldItalic.fntdata"/><Relationship Id="rId11" Type="http://schemas.openxmlformats.org/officeDocument/2006/relationships/slide" Target="slides/slide5.xml"/><Relationship Id="rId55" Type="http://schemas.openxmlformats.org/officeDocument/2006/relationships/font" Target="fonts/Merriweather-italic.fntdata"/><Relationship Id="rId10" Type="http://schemas.openxmlformats.org/officeDocument/2006/relationships/slide" Target="slides/slide4.xml"/><Relationship Id="rId54" Type="http://schemas.openxmlformats.org/officeDocument/2006/relationships/font" Target="fonts/Merriweather-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Merriweather-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vi">
                <a:solidFill>
                  <a:schemeClr val="dk1"/>
                </a:solidFill>
              </a:rPr>
              <a:t>Xin chào thầy/cô và các bạn,</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vi">
                <a:solidFill>
                  <a:schemeClr val="dk1"/>
                </a:solidFill>
              </a:rPr>
              <a:t>Nhóm chúng em xin trình bày bài thuyết trình với chủ đề: </a:t>
            </a:r>
            <a:r>
              <a:rPr b="1" lang="vi">
                <a:solidFill>
                  <a:schemeClr val="dk1"/>
                </a:solidFill>
              </a:rPr>
              <a:t>Phân tích kiến trúc phần mềm của Web App Shopee</a:t>
            </a:r>
            <a:r>
              <a:rPr lang="vi">
                <a:solidFill>
                  <a:schemeClr val="dk1"/>
                </a:solidFill>
              </a:rPr>
              <a:t>. Bài thuyết trình nhằm lý giải tại sao Shopee là một trong những ứng dụng thương mại điện tử phổ biến nhất hiện nay và làm rõ hơn kiến trúc hệ thống của nó.</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cec839ff6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cec839ff6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chức năng này</a:t>
            </a:r>
            <a:br>
              <a:rPr lang="vi"/>
            </a:br>
            <a:r>
              <a:rPr lang="vi"/>
              <a:t>Hỗ trợ nhiều hình thức: COD, ví điện tử ShopeePay, ngân hàng nội địa, thẻ Visa/Mastercard</a:t>
            </a:r>
            <a:br>
              <a:rPr lang="vi"/>
            </a:br>
            <a:endParaRPr/>
          </a:p>
          <a:p>
            <a:pPr indent="0" lvl="0" marL="0" rtl="0" algn="l">
              <a:spcBef>
                <a:spcPts val="0"/>
              </a:spcBef>
              <a:spcAft>
                <a:spcPts val="0"/>
              </a:spcAft>
              <a:buClr>
                <a:schemeClr val="dk1"/>
              </a:buClr>
              <a:buSzPts val="1100"/>
              <a:buFont typeface="Arial"/>
              <a:buNone/>
            </a:pPr>
            <a:r>
              <a:rPr lang="vi"/>
              <a:t>Tích hợp mã giảm giá, xu Shopee, chương trình khuyến mãi</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cec839ff6_3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5cec839ff6_3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chức năng này</a:t>
            </a:r>
            <a:br>
              <a:rPr lang="vi"/>
            </a:br>
            <a:r>
              <a:rPr lang="vi"/>
              <a:t>Người dùng có thể:</a:t>
            </a:r>
            <a:endParaRPr/>
          </a:p>
          <a:p>
            <a:pPr indent="-298450" lvl="0" marL="457200" rtl="0" algn="l">
              <a:lnSpc>
                <a:spcPct val="115000"/>
              </a:lnSpc>
              <a:spcBef>
                <a:spcPts val="900"/>
              </a:spcBef>
              <a:spcAft>
                <a:spcPts val="0"/>
              </a:spcAft>
              <a:buClr>
                <a:schemeClr val="dk1"/>
              </a:buClr>
              <a:buSzPts val="1100"/>
              <a:buChar char="●"/>
            </a:pPr>
            <a:r>
              <a:rPr lang="vi"/>
              <a:t>Xem lịch sử mua hàng</a:t>
            </a:r>
            <a:br>
              <a:rPr lang="vi"/>
            </a:br>
            <a:endParaRPr/>
          </a:p>
          <a:p>
            <a:pPr indent="-298450" lvl="0" marL="457200" rtl="0" algn="l">
              <a:lnSpc>
                <a:spcPct val="115000"/>
              </a:lnSpc>
              <a:spcBef>
                <a:spcPts val="0"/>
              </a:spcBef>
              <a:spcAft>
                <a:spcPts val="0"/>
              </a:spcAft>
              <a:buClr>
                <a:schemeClr val="dk1"/>
              </a:buClr>
              <a:buSzPts val="1100"/>
              <a:buChar char="●"/>
            </a:pPr>
            <a:r>
              <a:rPr lang="vi"/>
              <a:t>Theo dõi trạng thái giao hàng</a:t>
            </a:r>
            <a:br>
              <a:rPr lang="vi"/>
            </a:br>
            <a:endParaRPr/>
          </a:p>
          <a:p>
            <a:pPr indent="-298450" lvl="0" marL="457200" rtl="0" algn="l">
              <a:lnSpc>
                <a:spcPct val="115000"/>
              </a:lnSpc>
              <a:spcBef>
                <a:spcPts val="0"/>
              </a:spcBef>
              <a:spcAft>
                <a:spcPts val="0"/>
              </a:spcAft>
              <a:buClr>
                <a:schemeClr val="dk1"/>
              </a:buClr>
              <a:buSzPts val="1100"/>
              <a:buChar char="●"/>
            </a:pPr>
            <a:r>
              <a:rPr lang="vi"/>
              <a:t>Hủy đơn, đổi/trả hàng</a:t>
            </a:r>
            <a:br>
              <a:rPr lang="vi"/>
            </a:br>
            <a:endParaRPr/>
          </a:p>
          <a:p>
            <a:pPr indent="-298450" lvl="0" marL="457200" rtl="0" algn="l">
              <a:lnSpc>
                <a:spcPct val="115000"/>
              </a:lnSpc>
              <a:spcBef>
                <a:spcPts val="0"/>
              </a:spcBef>
              <a:spcAft>
                <a:spcPts val="0"/>
              </a:spcAft>
              <a:buClr>
                <a:schemeClr val="dk1"/>
              </a:buClr>
              <a:buSzPts val="1100"/>
              <a:buChar char="●"/>
            </a:pPr>
            <a:r>
              <a:rPr lang="vi"/>
              <a:t>Cập nhật thông tin cá nhân, mật khẩu</a:t>
            </a:r>
            <a:endParaRPr/>
          </a:p>
          <a:p>
            <a:pPr indent="0" lvl="0" marL="0" rtl="0" algn="l">
              <a:spcBef>
                <a:spcPts val="9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5cec839ff6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5cec839ff6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chức năng này</a:t>
            </a:r>
            <a:br>
              <a:rPr lang="vi"/>
            </a:br>
            <a:r>
              <a:rPr lang="vi">
                <a:solidFill>
                  <a:schemeClr val="dk1"/>
                </a:solidFill>
              </a:rPr>
              <a:t>Cho phép người mua nhắn tin trực tiếp với người bán</a:t>
            </a:r>
            <a:br>
              <a:rPr lang="vi">
                <a:solidFill>
                  <a:schemeClr val="dk1"/>
                </a:solidFill>
              </a:rPr>
            </a:br>
            <a:endParaRPr>
              <a:solidFill>
                <a:schemeClr val="dk1"/>
              </a:solidFill>
            </a:endParaRPr>
          </a:p>
          <a:p>
            <a:pPr indent="-298450" lvl="0" marL="457200" rtl="0" algn="l">
              <a:lnSpc>
                <a:spcPct val="115000"/>
              </a:lnSpc>
              <a:spcBef>
                <a:spcPts val="900"/>
              </a:spcBef>
              <a:spcAft>
                <a:spcPts val="0"/>
              </a:spcAft>
              <a:buClr>
                <a:schemeClr val="dk1"/>
              </a:buClr>
              <a:buSzPts val="1100"/>
              <a:buChar char="●"/>
            </a:pPr>
            <a:r>
              <a:rPr lang="vi">
                <a:solidFill>
                  <a:schemeClr val="dk1"/>
                </a:solidFill>
              </a:rPr>
              <a:t>Gửi hình ảnh, sản phẩm, và hỗ trợ trả giá</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Tính năng này chạy </a:t>
            </a:r>
            <a:r>
              <a:rPr b="1" lang="vi">
                <a:solidFill>
                  <a:schemeClr val="dk1"/>
                </a:solidFill>
              </a:rPr>
              <a:t>realtime</a:t>
            </a:r>
            <a:r>
              <a:rPr lang="vi">
                <a:solidFill>
                  <a:schemeClr val="dk1"/>
                </a:solidFill>
              </a:rPr>
              <a:t>, thường dùng WebSocket hoặc polling</a:t>
            </a:r>
            <a:br>
              <a:rPr lang="vi">
                <a:solidFill>
                  <a:schemeClr val="dk1"/>
                </a:solidFill>
              </a:rPr>
            </a:br>
            <a:endParaRPr>
              <a:solidFill>
                <a:schemeClr val="dk1"/>
              </a:solidFill>
            </a:endParaRPr>
          </a:p>
          <a:p>
            <a:pPr indent="0" lvl="0" marL="0" rtl="0" algn="l">
              <a:spcBef>
                <a:spcPts val="9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cec839ff6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5cec839ff6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chức năng này</a:t>
            </a:r>
            <a:br>
              <a:rPr lang="vi"/>
            </a:br>
            <a:r>
              <a:rPr lang="vi"/>
              <a:t>Sau khi nhận hàng, người dùng có thể:</a:t>
            </a:r>
            <a:br>
              <a:rPr lang="vi"/>
            </a:br>
            <a:endParaRPr/>
          </a:p>
          <a:p>
            <a:pPr indent="-298450" lvl="1" marL="914400" rtl="0" algn="l">
              <a:lnSpc>
                <a:spcPct val="115000"/>
              </a:lnSpc>
              <a:spcBef>
                <a:spcPts val="900"/>
              </a:spcBef>
              <a:spcAft>
                <a:spcPts val="0"/>
              </a:spcAft>
              <a:buClr>
                <a:schemeClr val="dk1"/>
              </a:buClr>
              <a:buSzPts val="1100"/>
              <a:buChar char="○"/>
            </a:pPr>
            <a:r>
              <a:rPr lang="vi"/>
              <a:t>Đánh giá sản phẩm bằng sao và bình luận</a:t>
            </a:r>
            <a:br>
              <a:rPr lang="vi"/>
            </a:br>
            <a:endParaRPr/>
          </a:p>
          <a:p>
            <a:pPr indent="-298450" lvl="1" marL="914400" rtl="0" algn="l">
              <a:lnSpc>
                <a:spcPct val="115000"/>
              </a:lnSpc>
              <a:spcBef>
                <a:spcPts val="0"/>
              </a:spcBef>
              <a:spcAft>
                <a:spcPts val="0"/>
              </a:spcAft>
              <a:buClr>
                <a:schemeClr val="dk1"/>
              </a:buClr>
              <a:buSzPts val="1100"/>
              <a:buChar char="○"/>
            </a:pPr>
            <a:r>
              <a:rPr lang="vi"/>
              <a:t>Đánh giá trải nghiệm với người bán</a:t>
            </a:r>
            <a:br>
              <a:rPr lang="vi"/>
            </a:br>
            <a:endParaRPr/>
          </a:p>
          <a:p>
            <a:pPr indent="0" lvl="0" marL="0" rtl="0" algn="l">
              <a:spcBef>
                <a:spcPts val="9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5cec839ff6_3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5cec839ff6_3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chức năng này</a:t>
            </a:r>
            <a:br>
              <a:rPr lang="vi"/>
            </a:br>
            <a:r>
              <a:rPr lang="vi"/>
              <a:t>Gửi thông báo về đơn hàng, khuyến mãi, cập nhật tài khoản</a:t>
            </a:r>
            <a:br>
              <a:rPr lang="vi"/>
            </a:br>
            <a:endParaRPr/>
          </a:p>
          <a:p>
            <a:pPr indent="-298450" lvl="0" marL="457200" rtl="0" algn="l">
              <a:lnSpc>
                <a:spcPct val="115000"/>
              </a:lnSpc>
              <a:spcBef>
                <a:spcPts val="900"/>
              </a:spcBef>
              <a:spcAft>
                <a:spcPts val="0"/>
              </a:spcAft>
              <a:buClr>
                <a:schemeClr val="dk1"/>
              </a:buClr>
              <a:buSzPts val="1100"/>
              <a:buChar char="●"/>
            </a:pPr>
            <a:r>
              <a:rPr lang="vi"/>
              <a:t>Giao diện dạng popup hoặc trung tâm thông báo</a:t>
            </a:r>
            <a:br>
              <a:rPr lang="vi"/>
            </a:br>
            <a:endParaRPr/>
          </a:p>
          <a:p>
            <a:pPr indent="0" lvl="0" marL="0" rtl="0" algn="l">
              <a:spcBef>
                <a:spcPts val="9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aaa91bd8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aaa91bd8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các công nghệ tiêu biểu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5aaa91bd8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5aaa91bd8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đây là mô hình kiến trúc phần mềm</a:t>
            </a:r>
            <a:endParaRPr/>
          </a:p>
          <a:p>
            <a:pPr indent="-311150" lvl="0" marL="457200" rtl="0" algn="l">
              <a:lnSpc>
                <a:spcPct val="115000"/>
              </a:lnSpc>
              <a:spcBef>
                <a:spcPts val="0"/>
              </a:spcBef>
              <a:spcAft>
                <a:spcPts val="0"/>
              </a:spcAft>
              <a:buClr>
                <a:srgbClr val="081B3A"/>
              </a:buClr>
              <a:buSzPts val="1300"/>
              <a:buFont typeface="Roboto"/>
              <a:buChar char="-"/>
            </a:pPr>
            <a:r>
              <a:rPr lang="vi" sz="1300">
                <a:solidFill>
                  <a:srgbClr val="081B3A"/>
                </a:solidFill>
                <a:highlight>
                  <a:srgbClr val="FFFFFF"/>
                </a:highlight>
                <a:latin typeface="Roboto"/>
                <a:ea typeface="Roboto"/>
                <a:cs typeface="Roboto"/>
                <a:sym typeface="Roboto"/>
              </a:rPr>
              <a:t>Cấu trúc 3 lớp (Frontend, Backend, Database)</a:t>
            </a:r>
            <a:endParaRPr sz="1300">
              <a:solidFill>
                <a:srgbClr val="081B3A"/>
              </a:solidFill>
              <a:highlight>
                <a:srgbClr val="FFFFFF"/>
              </a:highlight>
              <a:latin typeface="Roboto"/>
              <a:ea typeface="Roboto"/>
              <a:cs typeface="Roboto"/>
              <a:sym typeface="Roboto"/>
            </a:endParaRPr>
          </a:p>
          <a:p>
            <a:pPr indent="-301625" lvl="0" marL="914400" rtl="0" algn="l">
              <a:spcBef>
                <a:spcPts val="0"/>
              </a:spcBef>
              <a:spcAft>
                <a:spcPts val="0"/>
              </a:spcAft>
              <a:buClr>
                <a:schemeClr val="dk1"/>
              </a:buClr>
              <a:buSzPts val="1150"/>
              <a:buFont typeface="Roboto"/>
              <a:buChar char="+"/>
            </a:pPr>
            <a:r>
              <a:rPr b="1" lang="vi" sz="1150">
                <a:solidFill>
                  <a:srgbClr val="081B3A"/>
                </a:solidFill>
                <a:highlight>
                  <a:srgbClr val="FFFFFF"/>
                </a:highlight>
                <a:latin typeface="Roboto"/>
                <a:ea typeface="Roboto"/>
                <a:cs typeface="Roboto"/>
                <a:sym typeface="Roboto"/>
              </a:rPr>
              <a:t>Frontend (Client-side):</a:t>
            </a:r>
            <a:r>
              <a:rPr lang="vi" sz="1150">
                <a:solidFill>
                  <a:srgbClr val="081B3A"/>
                </a:solidFill>
                <a:highlight>
                  <a:srgbClr val="FFFFFF"/>
                </a:highlight>
                <a:latin typeface="Roboto"/>
                <a:ea typeface="Roboto"/>
                <a:cs typeface="Roboto"/>
                <a:sym typeface="Roboto"/>
              </a:rPr>
              <a:t> Giao diện người dùng được xây dựng bằng React.js, cho phép tạo các component tái sử dụng và tối ưu hóa hiệu suất hiển thị. </a:t>
            </a:r>
            <a:endParaRPr sz="1150">
              <a:solidFill>
                <a:srgbClr val="081B3A"/>
              </a:solidFill>
              <a:highlight>
                <a:srgbClr val="FFFFFF"/>
              </a:highlight>
              <a:latin typeface="Roboto"/>
              <a:ea typeface="Roboto"/>
              <a:cs typeface="Roboto"/>
              <a:sym typeface="Roboto"/>
            </a:endParaRPr>
          </a:p>
          <a:p>
            <a:pPr indent="0" lvl="0" marL="914400" rtl="0" algn="l">
              <a:spcBef>
                <a:spcPts val="0"/>
              </a:spcBef>
              <a:spcAft>
                <a:spcPts val="0"/>
              </a:spcAft>
              <a:buClr>
                <a:schemeClr val="dk1"/>
              </a:buClr>
              <a:buSzPts val="1100"/>
              <a:buFont typeface="Arial"/>
              <a:buNone/>
            </a:pPr>
            <a:r>
              <a:t/>
            </a:r>
            <a:endParaRPr sz="1150">
              <a:solidFill>
                <a:srgbClr val="081B3A"/>
              </a:solidFill>
              <a:highlight>
                <a:srgbClr val="FFFFFF"/>
              </a:highlight>
              <a:latin typeface="Roboto"/>
              <a:ea typeface="Roboto"/>
              <a:cs typeface="Roboto"/>
              <a:sym typeface="Roboto"/>
            </a:endParaRPr>
          </a:p>
          <a:p>
            <a:pPr indent="-301625" lvl="0" marL="914400" rtl="0" algn="l">
              <a:spcBef>
                <a:spcPts val="0"/>
              </a:spcBef>
              <a:spcAft>
                <a:spcPts val="0"/>
              </a:spcAft>
              <a:buClr>
                <a:schemeClr val="dk1"/>
              </a:buClr>
              <a:buSzPts val="1150"/>
              <a:buFont typeface="Roboto"/>
              <a:buChar char="+"/>
            </a:pPr>
            <a:r>
              <a:rPr b="1" lang="vi" sz="1150">
                <a:solidFill>
                  <a:srgbClr val="081B3A"/>
                </a:solidFill>
                <a:highlight>
                  <a:srgbClr val="FFFFFF"/>
                </a:highlight>
                <a:latin typeface="Roboto"/>
                <a:ea typeface="Roboto"/>
                <a:cs typeface="Roboto"/>
                <a:sym typeface="Roboto"/>
              </a:rPr>
              <a:t>Backend (Server-side):</a:t>
            </a:r>
            <a:r>
              <a:rPr lang="vi" sz="1150">
                <a:solidFill>
                  <a:srgbClr val="081B3A"/>
                </a:solidFill>
                <a:highlight>
                  <a:srgbClr val="FFFFFF"/>
                </a:highlight>
                <a:latin typeface="Roboto"/>
                <a:ea typeface="Roboto"/>
                <a:cs typeface="Roboto"/>
                <a:sym typeface="Roboto"/>
              </a:rPr>
              <a:t> Xử lý logic nghiệp vụ và giao tiếp với cơ sở dữ liệu. Shopee sử dụng Node.js cho khả năng xử lý bất đồng bộ, Java cho các dịch vụ cần hiệu suất cao và Go (Golang) cho các microservices. </a:t>
            </a:r>
            <a:endParaRPr sz="1150">
              <a:solidFill>
                <a:srgbClr val="081B3A"/>
              </a:solidFill>
              <a:highlight>
                <a:srgbClr val="FFFFFF"/>
              </a:highlight>
              <a:latin typeface="Roboto"/>
              <a:ea typeface="Roboto"/>
              <a:cs typeface="Roboto"/>
              <a:sym typeface="Roboto"/>
            </a:endParaRPr>
          </a:p>
          <a:p>
            <a:pPr indent="0" lvl="0" marL="914400" rtl="0" algn="l">
              <a:spcBef>
                <a:spcPts val="0"/>
              </a:spcBef>
              <a:spcAft>
                <a:spcPts val="0"/>
              </a:spcAft>
              <a:buClr>
                <a:schemeClr val="dk1"/>
              </a:buClr>
              <a:buSzPts val="1100"/>
              <a:buFont typeface="Arial"/>
              <a:buNone/>
            </a:pPr>
            <a:r>
              <a:t/>
            </a:r>
            <a:endParaRPr sz="1150">
              <a:solidFill>
                <a:srgbClr val="081B3A"/>
              </a:solidFill>
              <a:highlight>
                <a:srgbClr val="FFFFFF"/>
              </a:highlight>
              <a:latin typeface="Roboto"/>
              <a:ea typeface="Roboto"/>
              <a:cs typeface="Roboto"/>
              <a:sym typeface="Roboto"/>
            </a:endParaRPr>
          </a:p>
          <a:p>
            <a:pPr indent="-301625" lvl="0" marL="914400" rtl="0" algn="l">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Database (Cơ sở dữ liệu):</a:t>
            </a:r>
            <a:r>
              <a:rPr lang="vi" sz="1150">
                <a:solidFill>
                  <a:srgbClr val="081B3A"/>
                </a:solidFill>
                <a:highlight>
                  <a:srgbClr val="FFFFFF"/>
                </a:highlight>
                <a:latin typeface="Roboto"/>
                <a:ea typeface="Roboto"/>
                <a:cs typeface="Roboto"/>
                <a:sym typeface="Roboto"/>
              </a:rPr>
              <a:t> Lưu trữ và quản lý dữ liệu. Shopee sử dụng MySQL cho dữ liệu quan hệ, Redis cho caching và Elasticsearch để hỗ trợ tìm kiếm nhanh chóng.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aaa91bd8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5aaa91bd8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frontend giao diện này được coi</a:t>
            </a:r>
            <a:endParaRPr/>
          </a:p>
          <a:p>
            <a:pPr indent="-304800" lvl="0" marL="914400" rtl="0" algn="l">
              <a:spcBef>
                <a:spcPts val="0"/>
              </a:spcBef>
              <a:spcAft>
                <a:spcPts val="0"/>
              </a:spcAft>
              <a:buClr>
                <a:srgbClr val="081B3A"/>
              </a:buClr>
              <a:buSzPts val="1200"/>
              <a:buFont typeface="Roboto"/>
              <a:buChar char="+"/>
            </a:pPr>
            <a:r>
              <a:rPr b="1" lang="vi" sz="1200">
                <a:solidFill>
                  <a:srgbClr val="081B3A"/>
                </a:solidFill>
                <a:highlight>
                  <a:srgbClr val="FFFFFF"/>
                </a:highlight>
                <a:latin typeface="Roboto"/>
                <a:ea typeface="Roboto"/>
                <a:cs typeface="Roboto"/>
                <a:sym typeface="Roboto"/>
              </a:rPr>
              <a:t>Công nghệ sử dụng:</a:t>
            </a:r>
            <a:endParaRPr b="1" sz="1200">
              <a:solidFill>
                <a:srgbClr val="081B3A"/>
              </a:solidFill>
              <a:highlight>
                <a:srgbClr val="FFFFFF"/>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React.js</a:t>
            </a:r>
            <a:r>
              <a:rPr lang="vi" sz="1150">
                <a:solidFill>
                  <a:srgbClr val="081B3A"/>
                </a:solidFill>
                <a:highlight>
                  <a:srgbClr val="FFFFFF"/>
                </a:highlight>
                <a:latin typeface="Roboto"/>
                <a:ea typeface="Roboto"/>
                <a:cs typeface="Roboto"/>
                <a:sym typeface="Roboto"/>
              </a:rPr>
              <a:t>: Thư viện JavaScript phổ biến giúp xây dựng UI theo component.</a:t>
            </a: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Redux</a:t>
            </a:r>
            <a:r>
              <a:rPr lang="vi" sz="1150">
                <a:solidFill>
                  <a:srgbClr val="081B3A"/>
                </a:solidFill>
                <a:highlight>
                  <a:srgbClr val="FFFFFF"/>
                </a:highlight>
                <a:latin typeface="Roboto"/>
                <a:ea typeface="Roboto"/>
                <a:cs typeface="Roboto"/>
                <a:sym typeface="Roboto"/>
              </a:rPr>
              <a:t>: Quản lý trạng thái toàn cục (cart, người dùng, thông báo...).</a:t>
            </a:r>
            <a:br>
              <a:rPr lang="vi" sz="1150">
                <a:solidFill>
                  <a:srgbClr val="081B3A"/>
                </a:solidFill>
                <a:highlight>
                  <a:srgbClr val="FFFFFF"/>
                </a:highlight>
                <a:latin typeface="Roboto"/>
                <a:ea typeface="Roboto"/>
                <a:cs typeface="Roboto"/>
                <a:sym typeface="Roboto"/>
              </a:rPr>
            </a:b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Next.js</a:t>
            </a:r>
            <a:r>
              <a:rPr lang="vi" sz="1150">
                <a:solidFill>
                  <a:srgbClr val="081B3A"/>
                </a:solidFill>
                <a:highlight>
                  <a:srgbClr val="FFFFFF"/>
                </a:highlight>
                <a:latin typeface="Roboto"/>
                <a:ea typeface="Roboto"/>
                <a:cs typeface="Roboto"/>
                <a:sym typeface="Roboto"/>
              </a:rPr>
              <a:t> (có thể dùng cho SEO): Kết hợp server-side rendering (SSR) để tối ưu SEO.</a:t>
            </a:r>
            <a:br>
              <a:rPr lang="vi" sz="1150">
                <a:solidFill>
                  <a:srgbClr val="081B3A"/>
                </a:solidFill>
                <a:highlight>
                  <a:srgbClr val="FFFFFF"/>
                </a:highlight>
                <a:latin typeface="Roboto"/>
                <a:ea typeface="Roboto"/>
                <a:cs typeface="Roboto"/>
                <a:sym typeface="Roboto"/>
              </a:rPr>
            </a:b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Sass/SCSS</a:t>
            </a:r>
            <a:r>
              <a:rPr lang="vi" sz="1150">
                <a:solidFill>
                  <a:srgbClr val="081B3A"/>
                </a:solidFill>
                <a:highlight>
                  <a:srgbClr val="FFFFFF"/>
                </a:highlight>
                <a:latin typeface="Roboto"/>
                <a:ea typeface="Roboto"/>
                <a:cs typeface="Roboto"/>
                <a:sym typeface="Roboto"/>
              </a:rPr>
              <a:t>: Giúp code CSS gọn gàng, hỗ trợ biến và mixins.</a:t>
            </a:r>
            <a:br>
              <a:rPr lang="vi" sz="1150">
                <a:solidFill>
                  <a:srgbClr val="081B3A"/>
                </a:solidFill>
                <a:highlight>
                  <a:srgbClr val="FFFFFF"/>
                </a:highlight>
                <a:latin typeface="Roboto"/>
                <a:ea typeface="Roboto"/>
                <a:cs typeface="Roboto"/>
                <a:sym typeface="Roboto"/>
              </a:rPr>
            </a:b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Axios</a:t>
            </a:r>
            <a:r>
              <a:rPr lang="vi" sz="1150">
                <a:solidFill>
                  <a:srgbClr val="081B3A"/>
                </a:solidFill>
                <a:highlight>
                  <a:srgbClr val="FFFFFF"/>
                </a:highlight>
                <a:latin typeface="Roboto"/>
                <a:ea typeface="Roboto"/>
                <a:cs typeface="Roboto"/>
                <a:sym typeface="Roboto"/>
              </a:rPr>
              <a:t> hoặc </a:t>
            </a:r>
            <a:r>
              <a:rPr b="1" lang="vi" sz="1150">
                <a:solidFill>
                  <a:srgbClr val="081B3A"/>
                </a:solidFill>
                <a:highlight>
                  <a:srgbClr val="FFFFFF"/>
                </a:highlight>
                <a:latin typeface="Roboto"/>
                <a:ea typeface="Roboto"/>
                <a:cs typeface="Roboto"/>
                <a:sym typeface="Roboto"/>
              </a:rPr>
              <a:t>Fetch API</a:t>
            </a:r>
            <a:r>
              <a:rPr lang="vi" sz="1150">
                <a:solidFill>
                  <a:srgbClr val="081B3A"/>
                </a:solidFill>
                <a:highlight>
                  <a:srgbClr val="FFFFFF"/>
                </a:highlight>
                <a:latin typeface="Roboto"/>
                <a:ea typeface="Roboto"/>
                <a:cs typeface="Roboto"/>
                <a:sym typeface="Roboto"/>
              </a:rPr>
              <a:t>: Gửi request HTTP đến API Gateway.</a:t>
            </a:r>
            <a:endParaRPr sz="1150">
              <a:solidFill>
                <a:srgbClr val="081B3A"/>
              </a:solidFill>
              <a:highlight>
                <a:srgbClr val="FFFFFF"/>
              </a:highlight>
              <a:latin typeface="Roboto"/>
              <a:ea typeface="Roboto"/>
              <a:cs typeface="Roboto"/>
              <a:sym typeface="Roboto"/>
            </a:endParaRPr>
          </a:p>
          <a:p>
            <a:pPr indent="-304800" lvl="0" marL="914400" rtl="0" algn="l">
              <a:lnSpc>
                <a:spcPct val="115000"/>
              </a:lnSpc>
              <a:spcBef>
                <a:spcPts val="0"/>
              </a:spcBef>
              <a:spcAft>
                <a:spcPts val="0"/>
              </a:spcAft>
              <a:buClr>
                <a:srgbClr val="081B3A"/>
              </a:buClr>
              <a:buSzPts val="1200"/>
              <a:buFont typeface="Roboto"/>
              <a:buChar char="+"/>
            </a:pPr>
            <a:r>
              <a:rPr b="1" lang="vi" sz="1200">
                <a:solidFill>
                  <a:srgbClr val="081B3A"/>
                </a:solidFill>
                <a:highlight>
                  <a:srgbClr val="FFFFFF"/>
                </a:highlight>
                <a:latin typeface="Roboto"/>
                <a:ea typeface="Roboto"/>
                <a:cs typeface="Roboto"/>
                <a:sym typeface="Roboto"/>
              </a:rPr>
              <a:t>Tính năng và tối ưu:</a:t>
            </a:r>
            <a:endParaRPr b="1" sz="1200">
              <a:solidFill>
                <a:srgbClr val="081B3A"/>
              </a:solidFill>
              <a:highlight>
                <a:srgbClr val="FFFFFF"/>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Tải trang nhanh (lazy loading, code splitting)</a:t>
            </a:r>
            <a:r>
              <a:rPr lang="vi" sz="1150">
                <a:solidFill>
                  <a:srgbClr val="081B3A"/>
                </a:solidFill>
                <a:highlight>
                  <a:srgbClr val="FFFFFF"/>
                </a:highlight>
                <a:latin typeface="Roboto"/>
                <a:ea typeface="Roboto"/>
                <a:cs typeface="Roboto"/>
                <a:sym typeface="Roboto"/>
              </a:rPr>
              <a:t>.</a:t>
            </a:r>
            <a:endParaRPr sz="1150">
              <a:solidFill>
                <a:srgbClr val="081B3A"/>
              </a:solidFill>
              <a:highlight>
                <a:srgbClr val="FFFFFF"/>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PWA support</a:t>
            </a:r>
            <a:r>
              <a:rPr lang="vi" sz="1150">
                <a:solidFill>
                  <a:srgbClr val="081B3A"/>
                </a:solidFill>
                <a:highlight>
                  <a:srgbClr val="FFFFFF"/>
                </a:highlight>
                <a:latin typeface="Roboto"/>
                <a:ea typeface="Roboto"/>
                <a:cs typeface="Roboto"/>
                <a:sym typeface="Roboto"/>
              </a:rPr>
              <a:t>: Có thể hoạt động giống mobile app khi offline.</a:t>
            </a:r>
            <a:endParaRPr sz="1150">
              <a:solidFill>
                <a:srgbClr val="081B3A"/>
              </a:solidFill>
              <a:highlight>
                <a:srgbClr val="FFFFFF"/>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Giao diện tương thích đa thiết bị</a:t>
            </a:r>
            <a:r>
              <a:rPr lang="vi" sz="1150">
                <a:solidFill>
                  <a:srgbClr val="081B3A"/>
                </a:solidFill>
                <a:highlight>
                  <a:srgbClr val="FFFFFF"/>
                </a:highlight>
                <a:latin typeface="Roboto"/>
                <a:ea typeface="Roboto"/>
                <a:cs typeface="Roboto"/>
                <a:sym typeface="Roboto"/>
              </a:rPr>
              <a:t> (responsive).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64752bab8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364752bab8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còn giao diện này được coi</a:t>
            </a:r>
            <a:endParaRPr/>
          </a:p>
          <a:p>
            <a:pPr indent="-311150" lvl="0" marL="914400" rtl="0" algn="l">
              <a:lnSpc>
                <a:spcPct val="115000"/>
              </a:lnSpc>
              <a:spcBef>
                <a:spcPts val="0"/>
              </a:spcBef>
              <a:spcAft>
                <a:spcPts val="0"/>
              </a:spcAft>
              <a:buClr>
                <a:srgbClr val="081B3A"/>
              </a:buClr>
              <a:buSzPts val="1300"/>
              <a:buFont typeface="Roboto"/>
              <a:buChar char="+"/>
            </a:pPr>
            <a:r>
              <a:rPr b="1" lang="vi" sz="1300">
                <a:solidFill>
                  <a:srgbClr val="081B3A"/>
                </a:solidFill>
                <a:highlight>
                  <a:srgbClr val="FFFFFF"/>
                </a:highlight>
                <a:latin typeface="Roboto"/>
                <a:ea typeface="Roboto"/>
                <a:cs typeface="Roboto"/>
                <a:sym typeface="Roboto"/>
              </a:rPr>
              <a:t>Kiến trúc:</a:t>
            </a:r>
            <a:endParaRPr b="1" sz="130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Microservices</a:t>
            </a:r>
            <a:r>
              <a:rPr lang="vi" sz="1150">
                <a:solidFill>
                  <a:srgbClr val="081B3A"/>
                </a:solidFill>
                <a:highlight>
                  <a:srgbClr val="FFFFFF"/>
                </a:highlight>
                <a:latin typeface="Roboto"/>
                <a:ea typeface="Roboto"/>
                <a:cs typeface="Roboto"/>
                <a:sym typeface="Roboto"/>
              </a:rPr>
              <a:t>: Backend chia nhỏ theo chức năng (User, Product, Order...)</a:t>
            </a:r>
            <a:br>
              <a:rPr lang="vi" sz="1150">
                <a:solidFill>
                  <a:srgbClr val="081B3A"/>
                </a:solidFill>
                <a:highlight>
                  <a:srgbClr val="FFFFFF"/>
                </a:highlight>
                <a:latin typeface="Roboto"/>
                <a:ea typeface="Roboto"/>
                <a:cs typeface="Roboto"/>
                <a:sym typeface="Roboto"/>
              </a:rPr>
            </a:br>
            <a:r>
              <a:rPr lang="vi" sz="1150">
                <a:solidFill>
                  <a:srgbClr val="081B3A"/>
                </a:solidFill>
                <a:highlight>
                  <a:srgbClr val="FFFFFF"/>
                </a:highlight>
                <a:latin typeface="Roboto"/>
                <a:ea typeface="Roboto"/>
                <a:cs typeface="Roboto"/>
                <a:sym typeface="Roboto"/>
              </a:rPr>
              <a:t>	</a:t>
            </a: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API Gateway</a:t>
            </a:r>
            <a:r>
              <a:rPr lang="vi" sz="1150">
                <a:solidFill>
                  <a:srgbClr val="081B3A"/>
                </a:solidFill>
                <a:highlight>
                  <a:srgbClr val="FFFFFF"/>
                </a:highlight>
                <a:latin typeface="Roboto"/>
                <a:ea typeface="Roboto"/>
                <a:cs typeface="Roboto"/>
                <a:sym typeface="Roboto"/>
              </a:rPr>
              <a:t>: Là cầu nối giữa frontend và microservices, xử lý routing và auth.</a:t>
            </a:r>
            <a:br>
              <a:rPr lang="vi" sz="1150">
                <a:solidFill>
                  <a:srgbClr val="081B3A"/>
                </a:solidFill>
                <a:highlight>
                  <a:srgbClr val="FFFFFF"/>
                </a:highlight>
                <a:latin typeface="Roboto"/>
                <a:ea typeface="Roboto"/>
                <a:cs typeface="Roboto"/>
                <a:sym typeface="Roboto"/>
              </a:rPr>
            </a:b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Service Mesh</a:t>
            </a:r>
            <a:r>
              <a:rPr lang="vi" sz="1150">
                <a:solidFill>
                  <a:srgbClr val="081B3A"/>
                </a:solidFill>
                <a:highlight>
                  <a:srgbClr val="FFFFFF"/>
                </a:highlight>
                <a:latin typeface="Roboto"/>
                <a:ea typeface="Roboto"/>
                <a:cs typeface="Roboto"/>
                <a:sym typeface="Roboto"/>
              </a:rPr>
              <a:t> (nếu có): Quản lý giao tiếp giữa các microservice (dùng Istio hoặc Linkerd).</a:t>
            </a:r>
            <a:endParaRPr sz="1150">
              <a:solidFill>
                <a:srgbClr val="081B3A"/>
              </a:solidFill>
              <a:highlight>
                <a:srgbClr val="FFFFFF"/>
              </a:highlight>
              <a:latin typeface="Roboto"/>
              <a:ea typeface="Roboto"/>
              <a:cs typeface="Roboto"/>
              <a:sym typeface="Roboto"/>
            </a:endParaRPr>
          </a:p>
          <a:p>
            <a:pPr indent="-311150" lvl="0" marL="914400" rtl="0" algn="l">
              <a:lnSpc>
                <a:spcPct val="115000"/>
              </a:lnSpc>
              <a:spcBef>
                <a:spcPts val="0"/>
              </a:spcBef>
              <a:spcAft>
                <a:spcPts val="0"/>
              </a:spcAft>
              <a:buClr>
                <a:srgbClr val="081B3A"/>
              </a:buClr>
              <a:buSzPts val="1300"/>
              <a:buFont typeface="Roboto"/>
              <a:buChar char="+"/>
            </a:pPr>
            <a:r>
              <a:rPr b="1" lang="vi" sz="1300">
                <a:solidFill>
                  <a:srgbClr val="081B3A"/>
                </a:solidFill>
                <a:highlight>
                  <a:srgbClr val="FFFFFF"/>
                </a:highlight>
                <a:latin typeface="Roboto"/>
                <a:ea typeface="Roboto"/>
                <a:cs typeface="Roboto"/>
                <a:sym typeface="Roboto"/>
              </a:rPr>
              <a:t>Công nghệ sử dụng:</a:t>
            </a:r>
            <a:endParaRPr b="1" sz="130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Node.js</a:t>
            </a:r>
            <a:r>
              <a:rPr lang="vi" sz="1150">
                <a:solidFill>
                  <a:srgbClr val="081B3A"/>
                </a:solidFill>
                <a:highlight>
                  <a:srgbClr val="FFFFFF"/>
                </a:highlight>
                <a:latin typeface="Roboto"/>
                <a:ea typeface="Roboto"/>
                <a:cs typeface="Roboto"/>
                <a:sym typeface="Roboto"/>
              </a:rPr>
              <a:t>: Phù hợp các dịch vụ cần xử lý nhanh và bất đồng bộ.</a:t>
            </a:r>
            <a:endParaRPr sz="1150">
              <a:solidFill>
                <a:srgbClr val="081B3A"/>
              </a:solidFill>
              <a:highlight>
                <a:srgbClr val="FFFFFF"/>
              </a:highlight>
              <a:latin typeface="Roboto"/>
              <a:ea typeface="Roboto"/>
              <a:cs typeface="Roboto"/>
              <a:sym typeface="Roboto"/>
            </a:endParaRPr>
          </a:p>
          <a:p>
            <a:pPr indent="0" lvl="0" marL="1371600" rtl="0" algn="l">
              <a:lnSpc>
                <a:spcPct val="80000"/>
              </a:lnSpc>
              <a:spcBef>
                <a:spcPts val="0"/>
              </a:spcBef>
              <a:spcAft>
                <a:spcPts val="0"/>
              </a:spcAft>
              <a:buClr>
                <a:schemeClr val="dk1"/>
              </a:buClr>
              <a:buSzPts val="1100"/>
              <a:buFont typeface="Arial"/>
              <a:buNone/>
            </a:pPr>
            <a:r>
              <a:t/>
            </a: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Java/Spring Boot</a:t>
            </a:r>
            <a:r>
              <a:rPr lang="vi" sz="1150">
                <a:solidFill>
                  <a:srgbClr val="081B3A"/>
                </a:solidFill>
                <a:highlight>
                  <a:srgbClr val="FFFFFF"/>
                </a:highlight>
                <a:latin typeface="Roboto"/>
                <a:ea typeface="Roboto"/>
                <a:cs typeface="Roboto"/>
                <a:sym typeface="Roboto"/>
              </a:rPr>
              <a:t>: Dùng cho dịch vụ yêu cầu bảo mật, ổn định cao (thanh toán...).</a:t>
            </a:r>
            <a:br>
              <a:rPr lang="vi" sz="1150">
                <a:solidFill>
                  <a:srgbClr val="081B3A"/>
                </a:solidFill>
                <a:highlight>
                  <a:srgbClr val="FFFFFF"/>
                </a:highlight>
                <a:latin typeface="Roboto"/>
                <a:ea typeface="Roboto"/>
                <a:cs typeface="Roboto"/>
                <a:sym typeface="Roboto"/>
              </a:rPr>
            </a:b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Go (Golang)</a:t>
            </a:r>
            <a:r>
              <a:rPr lang="vi" sz="1150">
                <a:solidFill>
                  <a:srgbClr val="081B3A"/>
                </a:solidFill>
                <a:highlight>
                  <a:srgbClr val="FFFFFF"/>
                </a:highlight>
                <a:latin typeface="Roboto"/>
                <a:ea typeface="Roboto"/>
                <a:cs typeface="Roboto"/>
                <a:sym typeface="Roboto"/>
              </a:rPr>
              <a:t>: Hiệu năng cao, dùng cho các microservices cần tốc độ như giỏ hàng, sản phẩm.</a:t>
            </a:r>
            <a:endParaRPr sz="1150">
              <a:solidFill>
                <a:srgbClr val="081B3A"/>
              </a:solidFill>
              <a:highlight>
                <a:srgbClr val="FFFFFF"/>
              </a:highlight>
              <a:latin typeface="Roboto"/>
              <a:ea typeface="Roboto"/>
              <a:cs typeface="Roboto"/>
              <a:sym typeface="Roboto"/>
            </a:endParaRPr>
          </a:p>
          <a:p>
            <a:pPr indent="-311150" lvl="0" marL="914400" rtl="0" algn="l">
              <a:lnSpc>
                <a:spcPct val="115000"/>
              </a:lnSpc>
              <a:spcBef>
                <a:spcPts val="0"/>
              </a:spcBef>
              <a:spcAft>
                <a:spcPts val="0"/>
              </a:spcAft>
              <a:buClr>
                <a:srgbClr val="081B3A"/>
              </a:buClr>
              <a:buSzPts val="1300"/>
              <a:buFont typeface="Roboto"/>
              <a:buChar char="+"/>
            </a:pPr>
            <a:r>
              <a:rPr b="1" lang="vi" sz="1300">
                <a:solidFill>
                  <a:srgbClr val="081B3A"/>
                </a:solidFill>
                <a:highlight>
                  <a:srgbClr val="FFFFFF"/>
                </a:highlight>
                <a:latin typeface="Roboto"/>
                <a:ea typeface="Roboto"/>
                <a:cs typeface="Roboto"/>
                <a:sym typeface="Roboto"/>
              </a:rPr>
              <a:t> Giao tiếp:</a:t>
            </a:r>
            <a:endParaRPr b="1" sz="130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REST API</a:t>
            </a:r>
            <a:r>
              <a:rPr lang="vi" sz="1150">
                <a:solidFill>
                  <a:srgbClr val="081B3A"/>
                </a:solidFill>
                <a:highlight>
                  <a:srgbClr val="FFFFFF"/>
                </a:highlight>
                <a:latin typeface="Roboto"/>
                <a:ea typeface="Roboto"/>
                <a:cs typeface="Roboto"/>
                <a:sym typeface="Roboto"/>
              </a:rPr>
              <a:t> / </a:t>
            </a:r>
            <a:r>
              <a:rPr b="1" lang="vi" sz="1150">
                <a:solidFill>
                  <a:srgbClr val="081B3A"/>
                </a:solidFill>
                <a:highlight>
                  <a:srgbClr val="FFFFFF"/>
                </a:highlight>
                <a:latin typeface="Roboto"/>
                <a:ea typeface="Roboto"/>
                <a:cs typeface="Roboto"/>
                <a:sym typeface="Roboto"/>
              </a:rPr>
              <a:t>gRPC</a:t>
            </a:r>
            <a:r>
              <a:rPr lang="vi" sz="1150">
                <a:solidFill>
                  <a:srgbClr val="081B3A"/>
                </a:solidFill>
                <a:highlight>
                  <a:srgbClr val="FFFFFF"/>
                </a:highlight>
                <a:latin typeface="Roboto"/>
                <a:ea typeface="Roboto"/>
                <a:cs typeface="Roboto"/>
                <a:sym typeface="Roboto"/>
              </a:rPr>
              <a:t>: Các microservices giao tiếp qua HTTP hoặc gRPC.</a:t>
            </a:r>
            <a:br>
              <a:rPr lang="vi" sz="1150">
                <a:solidFill>
                  <a:srgbClr val="081B3A"/>
                </a:solidFill>
                <a:highlight>
                  <a:srgbClr val="FFFFFF"/>
                </a:highlight>
                <a:latin typeface="Roboto"/>
                <a:ea typeface="Roboto"/>
                <a:cs typeface="Roboto"/>
                <a:sym typeface="Roboto"/>
              </a:rPr>
            </a:b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RabbitMQ / Kafka</a:t>
            </a:r>
            <a:r>
              <a:rPr lang="vi" sz="1150">
                <a:solidFill>
                  <a:srgbClr val="081B3A"/>
                </a:solidFill>
                <a:highlight>
                  <a:srgbClr val="FFFFFF"/>
                </a:highlight>
                <a:latin typeface="Roboto"/>
                <a:ea typeface="Roboto"/>
                <a:cs typeface="Roboto"/>
                <a:sym typeface="Roboto"/>
              </a:rPr>
              <a:t>: Hàng đợi xử lý bất đồng bộ (email, đặt hàng…).</a:t>
            </a:r>
            <a:endParaRPr sz="1150">
              <a:solidFill>
                <a:srgbClr val="081B3A"/>
              </a:solidFill>
              <a:highlight>
                <a:srgbClr val="FFFFFF"/>
              </a:highlight>
              <a:latin typeface="Roboto"/>
              <a:ea typeface="Roboto"/>
              <a:cs typeface="Roboto"/>
              <a:sym typeface="Roboto"/>
            </a:endParaRPr>
          </a:p>
          <a:p>
            <a:pPr indent="-311150" lvl="0" marL="914400" rtl="0" algn="l">
              <a:lnSpc>
                <a:spcPct val="115000"/>
              </a:lnSpc>
              <a:spcBef>
                <a:spcPts val="0"/>
              </a:spcBef>
              <a:spcAft>
                <a:spcPts val="0"/>
              </a:spcAft>
              <a:buClr>
                <a:srgbClr val="081B3A"/>
              </a:buClr>
              <a:buSzPts val="1300"/>
              <a:buFont typeface="Roboto"/>
              <a:buChar char="+"/>
            </a:pPr>
            <a:r>
              <a:rPr b="1" lang="vi" sz="1300">
                <a:solidFill>
                  <a:srgbClr val="081B3A"/>
                </a:solidFill>
                <a:highlight>
                  <a:srgbClr val="FFFFFF"/>
                </a:highlight>
                <a:latin typeface="Roboto"/>
                <a:ea typeface="Roboto"/>
                <a:cs typeface="Roboto"/>
                <a:sym typeface="Roboto"/>
              </a:rPr>
              <a:t>Bảo mật:</a:t>
            </a:r>
            <a:endParaRPr b="1" sz="130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JWT / OAuth2</a:t>
            </a:r>
            <a:r>
              <a:rPr lang="vi" sz="1150">
                <a:solidFill>
                  <a:srgbClr val="081B3A"/>
                </a:solidFill>
                <a:highlight>
                  <a:srgbClr val="FFFFFF"/>
                </a:highlight>
                <a:latin typeface="Roboto"/>
                <a:ea typeface="Roboto"/>
                <a:cs typeface="Roboto"/>
                <a:sym typeface="Roboto"/>
              </a:rPr>
              <a:t>: Xác thực người dùng.</a:t>
            </a:r>
            <a:br>
              <a:rPr lang="vi" sz="1150">
                <a:solidFill>
                  <a:srgbClr val="081B3A"/>
                </a:solidFill>
                <a:highlight>
                  <a:srgbClr val="FFFFFF"/>
                </a:highlight>
                <a:latin typeface="Roboto"/>
                <a:ea typeface="Roboto"/>
                <a:cs typeface="Roboto"/>
                <a:sym typeface="Roboto"/>
              </a:rPr>
            </a:br>
            <a:r>
              <a:rPr lang="vi" sz="1150">
                <a:solidFill>
                  <a:srgbClr val="081B3A"/>
                </a:solidFill>
                <a:highlight>
                  <a:srgbClr val="FFFFFF"/>
                </a:highlight>
                <a:latin typeface="Roboto"/>
                <a:ea typeface="Roboto"/>
                <a:cs typeface="Roboto"/>
                <a:sym typeface="Roboto"/>
              </a:rPr>
              <a:t>	</a:t>
            </a: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Rate limiting</a:t>
            </a:r>
            <a:r>
              <a:rPr lang="vi" sz="1150">
                <a:solidFill>
                  <a:srgbClr val="081B3A"/>
                </a:solidFill>
                <a:highlight>
                  <a:srgbClr val="FFFFFF"/>
                </a:highlight>
                <a:latin typeface="Roboto"/>
                <a:ea typeface="Roboto"/>
                <a:cs typeface="Roboto"/>
                <a:sym typeface="Roboto"/>
              </a:rPr>
              <a:t>: Giới hạn request để chống DDoS.</a:t>
            </a:r>
            <a:br>
              <a:rPr lang="vi" sz="1150">
                <a:solidFill>
                  <a:srgbClr val="081B3A"/>
                </a:solidFill>
                <a:highlight>
                  <a:srgbClr val="FFFFFF"/>
                </a:highlight>
                <a:latin typeface="Roboto"/>
                <a:ea typeface="Roboto"/>
                <a:cs typeface="Roboto"/>
                <a:sym typeface="Roboto"/>
              </a:rPr>
            </a:br>
            <a:endParaRPr sz="1150">
              <a:solidFill>
                <a:srgbClr val="081B3A"/>
              </a:solidFill>
              <a:highlight>
                <a:srgbClr val="FFFFFF"/>
              </a:highlight>
              <a:latin typeface="Roboto"/>
              <a:ea typeface="Roboto"/>
              <a:cs typeface="Roboto"/>
              <a:sym typeface="Roboto"/>
            </a:endParaRPr>
          </a:p>
          <a:p>
            <a:pPr indent="-301625" lvl="0" marL="1371600" rtl="0" algn="l">
              <a:lnSpc>
                <a:spcPct val="80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Logging và Monitoring</a:t>
            </a:r>
            <a:r>
              <a:rPr lang="vi" sz="1150">
                <a:solidFill>
                  <a:srgbClr val="081B3A"/>
                </a:solidFill>
                <a:highlight>
                  <a:srgbClr val="FFFFFF"/>
                </a:highlight>
                <a:latin typeface="Roboto"/>
                <a:ea typeface="Roboto"/>
                <a:cs typeface="Roboto"/>
                <a:sym typeface="Roboto"/>
              </a:rPr>
              <a:t>: Dùng Prometheus + Grafana, ELK stack.</a:t>
            </a:r>
            <a:endParaRPr sz="1150">
              <a:solidFill>
                <a:srgbClr val="081B3A"/>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64752bab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364752bab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giao diện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aaa91bd8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aaa91bd8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vi">
                <a:solidFill>
                  <a:schemeClr val="dk1"/>
                </a:solidFill>
              </a:rPr>
              <a:t>Shopee trở thành một hiện tượng trong làng thương mại điện tử không chỉ vì giao diện thân thiện, sản phẩm phong phú mà còn nhờ vào sự nhanh chóng thích nghi của nó với những biến động xã hội.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vi">
                <a:solidFill>
                  <a:schemeClr val="dk1"/>
                </a:solidFill>
              </a:rPr>
              <a:t>Trong đại dịch COVID-19, khi mọi người đều buộc phải giãn cách, hạn chế ra ngoài, Shopee đã trở thành </a:t>
            </a:r>
            <a:r>
              <a:rPr b="1" lang="vi">
                <a:solidFill>
                  <a:schemeClr val="dk1"/>
                </a:solidFill>
              </a:rPr>
              <a:t>kênh nối giữa người bán và người mua</a:t>
            </a:r>
            <a:r>
              <a:rPr lang="vi">
                <a:solidFill>
                  <a:schemeClr val="dk1"/>
                </a:solidFill>
              </a:rPr>
              <a:t>. Đặt hàng tại nhà, nhận hàng tại cửa, thanh toán online qua ShopeePay đã giúp Shopee vượt lên dẫn đầu.</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vi">
                <a:solidFill>
                  <a:schemeClr val="dk1"/>
                </a:solidFill>
              </a:rPr>
              <a:t>Thêm vào đó, các chiến dịch Flash Sale, Miễn phí vận chuyển, Shopee Mall, Shopee Live... làm gia tăng sự thu hút người dùng.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5e01843d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5e01843d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914400" rtl="0" algn="l">
              <a:lnSpc>
                <a:spcPct val="115000"/>
              </a:lnSpc>
              <a:spcBef>
                <a:spcPts val="1400"/>
              </a:spcBef>
              <a:spcAft>
                <a:spcPts val="0"/>
              </a:spcAft>
              <a:buClr>
                <a:srgbClr val="081B3A"/>
              </a:buClr>
              <a:buSzPts val="1200"/>
              <a:buFont typeface="Roboto"/>
              <a:buChar char="+"/>
            </a:pPr>
            <a:r>
              <a:rPr b="1" lang="vi" sz="1200">
                <a:solidFill>
                  <a:srgbClr val="081B3A"/>
                </a:solidFill>
                <a:highlight>
                  <a:schemeClr val="lt1"/>
                </a:highlight>
                <a:latin typeface="Roboto"/>
                <a:ea typeface="Roboto"/>
                <a:cs typeface="Roboto"/>
                <a:sym typeface="Roboto"/>
              </a:rPr>
              <a:t>Frontend</a:t>
            </a:r>
            <a:endParaRPr b="1" sz="1200">
              <a:solidFill>
                <a:srgbClr val="081B3A"/>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React.js:</a:t>
            </a:r>
            <a:r>
              <a:rPr lang="vi" sz="1150">
                <a:solidFill>
                  <a:srgbClr val="081B3A"/>
                </a:solidFill>
                <a:highlight>
                  <a:schemeClr val="lt1"/>
                </a:highlight>
                <a:latin typeface="Roboto"/>
                <a:ea typeface="Roboto"/>
                <a:cs typeface="Roboto"/>
                <a:sym typeface="Roboto"/>
              </a:rPr>
              <a:t> Thư viện JavaScript chính để xây dựng giao diện người dùng. ​</a:t>
            </a:r>
            <a:endParaRPr sz="1150">
              <a:solidFill>
                <a:srgbClr val="081B3A"/>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Redux:</a:t>
            </a:r>
            <a:r>
              <a:rPr lang="vi" sz="1150">
                <a:solidFill>
                  <a:srgbClr val="081B3A"/>
                </a:solidFill>
                <a:highlight>
                  <a:schemeClr val="lt1"/>
                </a:highlight>
                <a:latin typeface="Roboto"/>
                <a:ea typeface="Roboto"/>
                <a:cs typeface="Roboto"/>
                <a:sym typeface="Roboto"/>
              </a:rPr>
              <a:t> Quản lý trạng thái toàn cục của ứng dụng.</a:t>
            </a:r>
            <a:endParaRPr sz="1150" u="sng">
              <a:solidFill>
                <a:srgbClr val="1155CC"/>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Webpack &amp; Babel:</a:t>
            </a:r>
            <a:r>
              <a:rPr lang="vi" sz="1150">
                <a:solidFill>
                  <a:srgbClr val="081B3A"/>
                </a:solidFill>
                <a:highlight>
                  <a:schemeClr val="lt1"/>
                </a:highlight>
                <a:latin typeface="Roboto"/>
                <a:ea typeface="Roboto"/>
                <a:cs typeface="Roboto"/>
                <a:sym typeface="Roboto"/>
              </a:rPr>
              <a:t> Công cụ đóng gói và biên dịch mã nguồn.​</a:t>
            </a:r>
            <a:endParaRPr sz="1150">
              <a:solidFill>
                <a:srgbClr val="081B3A"/>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Sass:</a:t>
            </a:r>
            <a:r>
              <a:rPr lang="vi" sz="1150">
                <a:solidFill>
                  <a:srgbClr val="081B3A"/>
                </a:solidFill>
                <a:highlight>
                  <a:schemeClr val="lt1"/>
                </a:highlight>
                <a:latin typeface="Roboto"/>
                <a:ea typeface="Roboto"/>
                <a:cs typeface="Roboto"/>
                <a:sym typeface="Roboto"/>
              </a:rPr>
              <a:t> Tiền xử lý CSS để viết mã CSS hiệu quả hơn.​</a:t>
            </a:r>
            <a:endParaRPr sz="1150">
              <a:solidFill>
                <a:srgbClr val="081B3A"/>
              </a:solidFill>
              <a:highlight>
                <a:schemeClr val="lt1"/>
              </a:highlight>
              <a:latin typeface="Roboto"/>
              <a:ea typeface="Roboto"/>
              <a:cs typeface="Roboto"/>
              <a:sym typeface="Roboto"/>
            </a:endParaRPr>
          </a:p>
          <a:p>
            <a:pPr indent="-304800" lvl="0" marL="914400" rtl="0" algn="l">
              <a:lnSpc>
                <a:spcPct val="115000"/>
              </a:lnSpc>
              <a:spcBef>
                <a:spcPts val="0"/>
              </a:spcBef>
              <a:spcAft>
                <a:spcPts val="0"/>
              </a:spcAft>
              <a:buClr>
                <a:srgbClr val="081B3A"/>
              </a:buClr>
              <a:buSzPts val="1200"/>
              <a:buFont typeface="Roboto"/>
              <a:buChar char="+"/>
            </a:pPr>
            <a:r>
              <a:rPr b="1" lang="vi" sz="1200">
                <a:solidFill>
                  <a:srgbClr val="081B3A"/>
                </a:solidFill>
                <a:highlight>
                  <a:schemeClr val="lt1"/>
                </a:highlight>
                <a:latin typeface="Roboto"/>
                <a:ea typeface="Roboto"/>
                <a:cs typeface="Roboto"/>
                <a:sym typeface="Roboto"/>
              </a:rPr>
              <a:t>Backend</a:t>
            </a:r>
            <a:endParaRPr b="1" sz="1200">
              <a:solidFill>
                <a:srgbClr val="081B3A"/>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Node.js:</a:t>
            </a:r>
            <a:r>
              <a:rPr lang="vi" sz="1150">
                <a:solidFill>
                  <a:srgbClr val="081B3A"/>
                </a:solidFill>
                <a:highlight>
                  <a:schemeClr val="lt1"/>
                </a:highlight>
                <a:latin typeface="Roboto"/>
                <a:ea typeface="Roboto"/>
                <a:cs typeface="Roboto"/>
                <a:sym typeface="Roboto"/>
              </a:rPr>
              <a:t> Xử lý các tác vụ bất đồng bộ và xây dựng API.​</a:t>
            </a:r>
            <a:endParaRPr sz="1150">
              <a:solidFill>
                <a:srgbClr val="081B3A"/>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Java &amp; Go:</a:t>
            </a:r>
            <a:r>
              <a:rPr lang="vi" sz="1150">
                <a:solidFill>
                  <a:srgbClr val="081B3A"/>
                </a:solidFill>
                <a:highlight>
                  <a:schemeClr val="lt1"/>
                </a:highlight>
                <a:latin typeface="Roboto"/>
                <a:ea typeface="Roboto"/>
                <a:cs typeface="Roboto"/>
                <a:sym typeface="Roboto"/>
              </a:rPr>
              <a:t> Xử lý các dịch vụ yêu cầu hiệu suất cao và microservices. </a:t>
            </a:r>
            <a:endParaRPr sz="1150" u="sng">
              <a:solidFill>
                <a:srgbClr val="1155CC"/>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RabbitMQ:</a:t>
            </a:r>
            <a:r>
              <a:rPr lang="vi" sz="1150">
                <a:solidFill>
                  <a:srgbClr val="081B3A"/>
                </a:solidFill>
                <a:highlight>
                  <a:schemeClr val="lt1"/>
                </a:highlight>
                <a:latin typeface="Roboto"/>
                <a:ea typeface="Roboto"/>
                <a:cs typeface="Roboto"/>
                <a:sym typeface="Roboto"/>
              </a:rPr>
              <a:t> Hàng đợi tin nhắn để giao tiếp giữa các dịch vụ.​</a:t>
            </a:r>
            <a:endParaRPr sz="1150">
              <a:solidFill>
                <a:srgbClr val="081B3A"/>
              </a:solidFill>
              <a:highlight>
                <a:schemeClr val="lt1"/>
              </a:highlight>
              <a:latin typeface="Roboto"/>
              <a:ea typeface="Roboto"/>
              <a:cs typeface="Roboto"/>
              <a:sym typeface="Roboto"/>
            </a:endParaRPr>
          </a:p>
          <a:p>
            <a:pPr indent="-304800" lvl="0" marL="914400" rtl="0" algn="l">
              <a:lnSpc>
                <a:spcPct val="115000"/>
              </a:lnSpc>
              <a:spcBef>
                <a:spcPts val="0"/>
              </a:spcBef>
              <a:spcAft>
                <a:spcPts val="0"/>
              </a:spcAft>
              <a:buClr>
                <a:srgbClr val="081B3A"/>
              </a:buClr>
              <a:buSzPts val="1200"/>
              <a:buFont typeface="Roboto"/>
              <a:buChar char="+"/>
            </a:pPr>
            <a:r>
              <a:rPr b="1" lang="vi" sz="1200">
                <a:solidFill>
                  <a:srgbClr val="081B3A"/>
                </a:solidFill>
                <a:highlight>
                  <a:schemeClr val="lt1"/>
                </a:highlight>
                <a:latin typeface="Roboto"/>
                <a:ea typeface="Roboto"/>
                <a:cs typeface="Roboto"/>
                <a:sym typeface="Roboto"/>
              </a:rPr>
              <a:t>Database</a:t>
            </a:r>
            <a:endParaRPr b="1" sz="1200">
              <a:solidFill>
                <a:srgbClr val="081B3A"/>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MySQL:</a:t>
            </a:r>
            <a:r>
              <a:rPr lang="vi" sz="1150">
                <a:solidFill>
                  <a:srgbClr val="081B3A"/>
                </a:solidFill>
                <a:highlight>
                  <a:schemeClr val="lt1"/>
                </a:highlight>
                <a:latin typeface="Roboto"/>
                <a:ea typeface="Roboto"/>
                <a:cs typeface="Roboto"/>
                <a:sym typeface="Roboto"/>
              </a:rPr>
              <a:t> Cơ sở dữ liệu quan hệ chính.</a:t>
            </a:r>
            <a:endParaRPr sz="1150" u="sng">
              <a:solidFill>
                <a:srgbClr val="1155CC"/>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Redis:</a:t>
            </a:r>
            <a:r>
              <a:rPr lang="vi" sz="1150">
                <a:solidFill>
                  <a:srgbClr val="081B3A"/>
                </a:solidFill>
                <a:highlight>
                  <a:schemeClr val="lt1"/>
                </a:highlight>
                <a:latin typeface="Roboto"/>
                <a:ea typeface="Roboto"/>
                <a:cs typeface="Roboto"/>
                <a:sym typeface="Roboto"/>
              </a:rPr>
              <a:t> Lưu trữ dữ liệu tạm thời và caching.</a:t>
            </a:r>
            <a:endParaRPr sz="1150" u="sng">
              <a:solidFill>
                <a:srgbClr val="1155CC"/>
              </a:solidFill>
              <a:highlight>
                <a:schemeClr val="lt1"/>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Elasticsearch:</a:t>
            </a:r>
            <a:r>
              <a:rPr lang="vi" sz="1150">
                <a:solidFill>
                  <a:srgbClr val="081B3A"/>
                </a:solidFill>
                <a:highlight>
                  <a:schemeClr val="lt1"/>
                </a:highlight>
                <a:latin typeface="Roboto"/>
                <a:ea typeface="Roboto"/>
                <a:cs typeface="Roboto"/>
                <a:sym typeface="Roboto"/>
              </a:rPr>
              <a:t> Hỗ trợ tìm kiếm nhanh và mạnh mẽ.</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e01843d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5e01843d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Giải thích các thành phần: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vi">
                <a:solidFill>
                  <a:schemeClr val="dk1"/>
                </a:solidFill>
              </a:rPr>
              <a:t>Client (React.js):</a:t>
            </a:r>
            <a:r>
              <a:rPr lang="vi">
                <a:solidFill>
                  <a:schemeClr val="dk1"/>
                </a:solidFill>
              </a:rPr>
              <a:t> Giao diện người dùng được xây dựng bằng React.js, cho phép tạo các component tái sử dụng và tối ưu hóa hiệu suất hiển thị.​</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vi">
                <a:solidFill>
                  <a:schemeClr val="dk1"/>
                </a:solidFill>
              </a:rPr>
              <a:t>API Gateway:</a:t>
            </a:r>
            <a:r>
              <a:rPr lang="vi">
                <a:solidFill>
                  <a:schemeClr val="dk1"/>
                </a:solidFill>
              </a:rPr>
              <a:t> Cổng giao tiếp duy nhất giữa client và các dịch vụ backend, quản lý các yêu cầu và phân phối đến các microservices tương ứng.​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vi">
                <a:solidFill>
                  <a:schemeClr val="dk1"/>
                </a:solidFill>
              </a:rPr>
              <a:t>Microservices Layer:</a:t>
            </a:r>
            <a:r>
              <a:rPr lang="vi">
                <a:solidFill>
                  <a:schemeClr val="dk1"/>
                </a:solidFill>
              </a:rPr>
              <a:t> Bao gồm các dịch vụ nhỏ như User, Product, Order, mỗi dịch vụ đảm nhiệm một chức năng riêng biệt.​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vi">
                <a:solidFill>
                  <a:schemeClr val="dk1"/>
                </a:solidFill>
              </a:rPr>
              <a:t>Database Layer:</a:t>
            </a:r>
            <a:r>
              <a:rPr lang="vi">
                <a:solidFill>
                  <a:schemeClr val="dk1"/>
                </a:solidFill>
              </a:rPr>
              <a:t> Lưu trữ và quản lý dữ liệu, sử dụng MySQL cho dữ liệu quan hệ, Redis cho caching và Elasticsearch cho tìm kiếm.​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aaa91bd8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aaa91bd8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mô hình này là gì thì</a:t>
            </a:r>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Hệ thống chia thành các dịch vụ nhỏ độc lập: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User Service, Product Service, Cart, Order, Payment, Notification...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Giao tiếp qua API Gateway hoặc Message Queue (Kafka, RabbitMQ).</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Mỗi service triển khai, mở rộng độc lập.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364752bab8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364752bab8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đây là mô hình em đã vẽ</a:t>
            </a:r>
            <a:endParaRPr/>
          </a:p>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Mô tả chi tiết mô hình Microservices</a:t>
            </a:r>
            <a:endParaRPr b="1"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1. API Gateway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Là </a:t>
            </a:r>
            <a:r>
              <a:rPr b="1" lang="vi">
                <a:solidFill>
                  <a:schemeClr val="dk1"/>
                </a:solidFill>
              </a:rPr>
              <a:t>cổng truy cập trung tâm</a:t>
            </a:r>
            <a:r>
              <a:rPr lang="vi">
                <a:solidFill>
                  <a:schemeClr val="dk1"/>
                </a:solidFill>
              </a:rPr>
              <a:t> của toàn bộ Web App.</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Nhận request từ phía client (người dùng), sau đó điều phối tới đúng microservice.</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Chức năng:</a:t>
            </a:r>
            <a:br>
              <a:rPr lang="vi">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Xác thực token (JWT)</a:t>
            </a:r>
            <a:br>
              <a:rPr lang="vi">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Chuyển tiếp request đến đúng service</a:t>
            </a:r>
            <a:br>
              <a:rPr lang="vi">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Kết hợp kết quả từ nhiều service nếu cần</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2. Các Microservices chính</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User Service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Xử lý: đăng ký, đăng nhập, xác thực người dùng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Quản lý thông tin người dùng (tên, email, địa chỉ, avatar...)</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Kết nối với: </a:t>
            </a:r>
            <a:r>
              <a:rPr b="1" lang="vi">
                <a:solidFill>
                  <a:schemeClr val="dk1"/>
                </a:solidFill>
              </a:rPr>
              <a:t>Payment Service</a:t>
            </a:r>
            <a:br>
              <a:rPr b="1" lang="vi">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Product Service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Quản lý danh sách sản phẩm, mô tả, hình ảnh, giá, tồn kho</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Kết nối với: </a:t>
            </a:r>
            <a:r>
              <a:rPr b="1" lang="vi">
                <a:solidFill>
                  <a:schemeClr val="dk1"/>
                </a:solidFill>
              </a:rPr>
              <a:t>Shipping Service</a:t>
            </a:r>
            <a:r>
              <a:rPr lang="vi">
                <a:solidFill>
                  <a:schemeClr val="dk1"/>
                </a:solidFill>
              </a:rPr>
              <a:t> để lấy thông tin vận chuyển liên quan</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Cart Service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Thêm, xóa, cập nhật sản phẩm trong giỏ hàng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Tạm lưu dữ liệu giỏ hàng theo từng người dùng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Kết nối với: </a:t>
            </a:r>
            <a:r>
              <a:rPr b="1" lang="vi">
                <a:solidFill>
                  <a:schemeClr val="dk1"/>
                </a:solidFill>
              </a:rPr>
              <a:t>Notification Service</a:t>
            </a:r>
            <a:r>
              <a:rPr lang="vi">
                <a:solidFill>
                  <a:schemeClr val="dk1"/>
                </a:solidFill>
              </a:rPr>
              <a:t> để nhắc thanh toán</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Order Service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Xử lý quy trình đặt hàng, tạo đơn, theo dõi trạng thái đơn</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Kết nối với: </a:t>
            </a:r>
            <a:r>
              <a:rPr b="1" lang="vi">
                <a:solidFill>
                  <a:schemeClr val="dk1"/>
                </a:solidFill>
              </a:rPr>
              <a:t>Chat Service</a:t>
            </a:r>
            <a:r>
              <a:rPr lang="vi">
                <a:solidFill>
                  <a:schemeClr val="dk1"/>
                </a:solidFill>
              </a:rPr>
              <a:t> (trao đổi người bán), </a:t>
            </a:r>
            <a:r>
              <a:rPr b="1" lang="vi">
                <a:solidFill>
                  <a:schemeClr val="dk1"/>
                </a:solidFill>
              </a:rPr>
              <a:t>Shipping Service</a:t>
            </a:r>
            <a:br>
              <a:rPr b="1" lang="vi">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Payment Service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Xử lý thanh toán qua ShopeePay, ngân hàng nội địa, COD,...</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Liên kết với User Service để xác thực tài khoản</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Lưu lịch sử thanh toán vào database</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Shipping Service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Tính toán phí ship, theo dõi đơn hàng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Liên kết với Product &amp; Order Service để lấy thông tin địa chỉ, đơn hàng</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Notification Service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Gửi thông báo (qua web/app/email): đơn hàng, khuyến mãi, chat mới,...</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Có thể dùng với RabbitMQ/Kafka để xử lý bất đồng bộ</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Chat Service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Gửi &amp; nhận tin nhắn realtime giữa người mua và người bán</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Sử dụng WebSocket hoặc polling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Tích hợp tính năng gửi sản phẩm trong tin nhắn</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3. Database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Có thể là </a:t>
            </a:r>
            <a:r>
              <a:rPr b="1" lang="vi">
                <a:solidFill>
                  <a:schemeClr val="dk1"/>
                </a:solidFill>
              </a:rPr>
              <a:t>database chia nhỏ</a:t>
            </a:r>
            <a:r>
              <a:rPr lang="vi">
                <a:solidFill>
                  <a:schemeClr val="dk1"/>
                </a:solidFill>
              </a:rPr>
              <a:t> theo từng service (microservices thường dùng mô hình database riêng).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Lưu:</a:t>
            </a:r>
            <a:br>
              <a:rPr lang="vi">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Thông tin người dùng, sản phẩm, đơn hàng, giao dịch, tin nhắn,...</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Các công nghệ: </a:t>
            </a:r>
            <a:r>
              <a:rPr b="1" lang="vi">
                <a:solidFill>
                  <a:schemeClr val="dk1"/>
                </a:solidFill>
              </a:rPr>
              <a:t>MySQL</a:t>
            </a:r>
            <a:r>
              <a:rPr lang="vi">
                <a:solidFill>
                  <a:schemeClr val="dk1"/>
                </a:solidFill>
              </a:rPr>
              <a:t>, </a:t>
            </a:r>
            <a:r>
              <a:rPr b="1" lang="vi">
                <a:solidFill>
                  <a:schemeClr val="dk1"/>
                </a:solidFill>
              </a:rPr>
              <a:t>MongoDB</a:t>
            </a:r>
            <a:r>
              <a:rPr lang="vi">
                <a:solidFill>
                  <a:schemeClr val="dk1"/>
                </a:solidFill>
              </a:rPr>
              <a:t>, </a:t>
            </a:r>
            <a:r>
              <a:rPr b="1" lang="vi">
                <a:solidFill>
                  <a:schemeClr val="dk1"/>
                </a:solidFill>
              </a:rPr>
              <a:t>Redis</a:t>
            </a:r>
            <a:r>
              <a:rPr lang="vi">
                <a:solidFill>
                  <a:schemeClr val="dk1"/>
                </a:solidFill>
              </a:rPr>
              <a:t> (cache), </a:t>
            </a:r>
            <a:r>
              <a:rPr b="1" lang="vi">
                <a:solidFill>
                  <a:schemeClr val="dk1"/>
                </a:solidFill>
              </a:rPr>
              <a:t>ElasticSearch</a:t>
            </a:r>
            <a:r>
              <a:rPr lang="vi">
                <a:solidFill>
                  <a:schemeClr val="dk1"/>
                </a:solidFill>
              </a:rPr>
              <a:t> (tìm kiếm)</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364752bab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364752bab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lí do</a:t>
            </a:r>
            <a:endParaRPr/>
          </a:p>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1. Khả năng mở rộng (Scalability)</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Mỗi microservice có thể </a:t>
            </a:r>
            <a:r>
              <a:rPr b="1" lang="vi">
                <a:solidFill>
                  <a:schemeClr val="dk1"/>
                </a:solidFill>
              </a:rPr>
              <a:t>mở rộng độc lập</a:t>
            </a:r>
            <a:r>
              <a:rPr lang="vi">
                <a:solidFill>
                  <a:schemeClr val="dk1"/>
                </a:solidFill>
              </a:rPr>
              <a:t> tùy theo nhu cầu tải của chức năng.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Ví dụ: dịch vụ </a:t>
            </a:r>
            <a:r>
              <a:rPr b="1" lang="vi">
                <a:solidFill>
                  <a:schemeClr val="dk1"/>
                </a:solidFill>
              </a:rPr>
              <a:t>Product</a:t>
            </a:r>
            <a:r>
              <a:rPr lang="vi">
                <a:solidFill>
                  <a:schemeClr val="dk1"/>
                </a:solidFill>
              </a:rPr>
              <a:t> hoặc </a:t>
            </a:r>
            <a:r>
              <a:rPr b="1" lang="vi">
                <a:solidFill>
                  <a:schemeClr val="dk1"/>
                </a:solidFill>
              </a:rPr>
              <a:t>Order</a:t>
            </a:r>
            <a:r>
              <a:rPr lang="vi">
                <a:solidFill>
                  <a:schemeClr val="dk1"/>
                </a:solidFill>
              </a:rPr>
              <a:t> có thể scale nhiều hơn </a:t>
            </a:r>
            <a:r>
              <a:rPr b="1" lang="vi">
                <a:solidFill>
                  <a:schemeClr val="dk1"/>
                </a:solidFill>
              </a:rPr>
              <a:t>Chat</a:t>
            </a:r>
            <a:r>
              <a:rPr lang="vi">
                <a:solidFill>
                  <a:schemeClr val="dk1"/>
                </a:solidFill>
              </a:rPr>
              <a:t> nếu cần.</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2. Dễ bảo trì và phát triển</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Khi một dịch vụ có lỗi, chỉ cần sửa và </a:t>
            </a:r>
            <a:r>
              <a:rPr b="1" lang="vi">
                <a:solidFill>
                  <a:schemeClr val="dk1"/>
                </a:solidFill>
              </a:rPr>
              <a:t>triển khai riêng dịch vụ đó</a:t>
            </a:r>
            <a:r>
              <a:rPr lang="vi">
                <a:solidFill>
                  <a:schemeClr val="dk1"/>
                </a:solidFill>
              </a:rPr>
              <a:t>, không ảnh hưởng đến toàn bộ hệ thống.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Các nhóm dev có thể làm việc song song trên các service khác nhau → tăng tốc phát triển.</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3. Triển khai nhanh (Continuous Delivery)</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Mỗi microservice có thể được </a:t>
            </a:r>
            <a:r>
              <a:rPr b="1" lang="vi">
                <a:solidFill>
                  <a:schemeClr val="dk1"/>
                </a:solidFill>
              </a:rPr>
              <a:t>triển khai riêng biệt</a:t>
            </a:r>
            <a:r>
              <a:rPr lang="vi">
                <a:solidFill>
                  <a:schemeClr val="dk1"/>
                </a:solidFill>
              </a:rPr>
              <a:t> với pipeline CI/CD riêng.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Hạn chế downtime khi cập nhật hệ thống.</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4. Linh hoạt về công nghệ</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Mỗi service có thể được viết bằng </a:t>
            </a:r>
            <a:r>
              <a:rPr b="1" lang="vi">
                <a:solidFill>
                  <a:schemeClr val="dk1"/>
                </a:solidFill>
              </a:rPr>
              <a:t>ngôn ngữ phù hợp nhất</a:t>
            </a:r>
            <a:r>
              <a:rPr lang="vi">
                <a:solidFill>
                  <a:schemeClr val="dk1"/>
                </a:solidFill>
              </a:rPr>
              <a:t> (Shopee dùng Go, Node.js, Java…).</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Không bị phụ thuộc vào 1 nền tảng duy nhất như hệ thống monolithic.</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5. Tăng tính ổn định</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Khi một microservice bị lỗi, hệ thống vẫn có thể </a:t>
            </a:r>
            <a:r>
              <a:rPr b="1" lang="vi">
                <a:solidFill>
                  <a:schemeClr val="dk1"/>
                </a:solidFill>
              </a:rPr>
              <a:t>hoạt động bình thường với các chức năng khác</a:t>
            </a:r>
            <a:r>
              <a:rPr lang="vi">
                <a:solidFill>
                  <a:schemeClr val="dk1"/>
                </a:solidFill>
              </a:rPr>
              <a: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Tăng tính </a:t>
            </a:r>
            <a:r>
              <a:rPr b="1" lang="vi">
                <a:solidFill>
                  <a:schemeClr val="dk1"/>
                </a:solidFill>
              </a:rPr>
              <a:t>chống chịu lỗi (fault tolerance)</a:t>
            </a:r>
            <a:r>
              <a:rPr lang="vi">
                <a:solidFill>
                  <a:schemeClr val="dk1"/>
                </a:solidFill>
              </a:rPr>
              <a:t> của hệ thống.</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6. Tăng cường bảo mật</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Dễ áp dụng </a:t>
            </a:r>
            <a:r>
              <a:rPr b="1" lang="vi">
                <a:solidFill>
                  <a:schemeClr val="dk1"/>
                </a:solidFill>
              </a:rPr>
              <a:t>phân quyền truy cập theo từng service</a:t>
            </a:r>
            <a:r>
              <a:rPr lang="vi">
                <a:solidFill>
                  <a:schemeClr val="dk1"/>
                </a:solidFill>
              </a:rPr>
              <a: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Giới hạn phạm vi tấn công nếu có lỗ hổng.</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Ví dụ thực tế tại Shopee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Dịch vụ </a:t>
            </a:r>
            <a:r>
              <a:rPr b="1" lang="vi">
                <a:solidFill>
                  <a:schemeClr val="dk1"/>
                </a:solidFill>
              </a:rPr>
              <a:t>User</a:t>
            </a:r>
            <a:r>
              <a:rPr lang="vi">
                <a:solidFill>
                  <a:schemeClr val="dk1"/>
                </a:solidFill>
              </a:rPr>
              <a:t>, </a:t>
            </a:r>
            <a:r>
              <a:rPr b="1" lang="vi">
                <a:solidFill>
                  <a:schemeClr val="dk1"/>
                </a:solidFill>
              </a:rPr>
              <a:t>Order</a:t>
            </a:r>
            <a:r>
              <a:rPr lang="vi">
                <a:solidFill>
                  <a:schemeClr val="dk1"/>
                </a:solidFill>
              </a:rPr>
              <a:t>, </a:t>
            </a:r>
            <a:r>
              <a:rPr b="1" lang="vi">
                <a:solidFill>
                  <a:schemeClr val="dk1"/>
                </a:solidFill>
              </a:rPr>
              <a:t>Product</a:t>
            </a:r>
            <a:r>
              <a:rPr lang="vi">
                <a:solidFill>
                  <a:schemeClr val="dk1"/>
                </a:solidFill>
              </a:rPr>
              <a:t>, </a:t>
            </a:r>
            <a:r>
              <a:rPr b="1" lang="vi">
                <a:solidFill>
                  <a:schemeClr val="dk1"/>
                </a:solidFill>
              </a:rPr>
              <a:t>Payment</a:t>
            </a:r>
            <a:r>
              <a:rPr lang="vi">
                <a:solidFill>
                  <a:schemeClr val="dk1"/>
                </a:solidFill>
              </a:rPr>
              <a:t>, </a:t>
            </a:r>
            <a:r>
              <a:rPr b="1" lang="vi">
                <a:solidFill>
                  <a:schemeClr val="dk1"/>
                </a:solidFill>
              </a:rPr>
              <a:t>Shipping</a:t>
            </a:r>
            <a:r>
              <a:rPr lang="vi">
                <a:solidFill>
                  <a:schemeClr val="dk1"/>
                </a:solidFill>
              </a:rPr>
              <a:t>, </a:t>
            </a:r>
            <a:r>
              <a:rPr b="1" lang="vi">
                <a:solidFill>
                  <a:schemeClr val="dk1"/>
                </a:solidFill>
              </a:rPr>
              <a:t>Chat</a:t>
            </a:r>
            <a:r>
              <a:rPr lang="vi">
                <a:solidFill>
                  <a:schemeClr val="dk1"/>
                </a:solidFill>
              </a:rPr>
              <a:t>, </a:t>
            </a:r>
            <a:r>
              <a:rPr b="1" lang="vi">
                <a:solidFill>
                  <a:schemeClr val="dk1"/>
                </a:solidFill>
              </a:rPr>
              <a:t>Notification</a:t>
            </a:r>
            <a:r>
              <a:rPr lang="vi">
                <a:solidFill>
                  <a:schemeClr val="dk1"/>
                </a:solidFill>
              </a:rPr>
              <a:t>… đều hoạt động độc lập.</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Giúp Shopee có thể </a:t>
            </a:r>
            <a:r>
              <a:rPr b="1" lang="vi">
                <a:solidFill>
                  <a:schemeClr val="dk1"/>
                </a:solidFill>
              </a:rPr>
              <a:t>triển khai flash sale</a:t>
            </a:r>
            <a:r>
              <a:rPr lang="vi">
                <a:solidFill>
                  <a:schemeClr val="dk1"/>
                </a:solidFill>
              </a:rPr>
              <a:t>, </a:t>
            </a:r>
            <a:r>
              <a:rPr b="1" lang="vi">
                <a:solidFill>
                  <a:schemeClr val="dk1"/>
                </a:solidFill>
              </a:rPr>
              <a:t>ưu đãi</a:t>
            </a:r>
            <a:r>
              <a:rPr lang="vi">
                <a:solidFill>
                  <a:schemeClr val="dk1"/>
                </a:solidFill>
              </a:rPr>
              <a:t>, </a:t>
            </a:r>
            <a:r>
              <a:rPr b="1" lang="vi">
                <a:solidFill>
                  <a:schemeClr val="dk1"/>
                </a:solidFill>
              </a:rPr>
              <a:t>thanh toán</a:t>
            </a:r>
            <a:r>
              <a:rPr lang="vi">
                <a:solidFill>
                  <a:schemeClr val="dk1"/>
                </a:solidFill>
              </a:rPr>
              <a:t>, </a:t>
            </a:r>
            <a:r>
              <a:rPr b="1" lang="vi">
                <a:solidFill>
                  <a:schemeClr val="dk1"/>
                </a:solidFill>
              </a:rPr>
              <a:t>vận chuyển</a:t>
            </a:r>
            <a:r>
              <a:rPr lang="vi">
                <a:solidFill>
                  <a:schemeClr val="dk1"/>
                </a:solidFill>
              </a:rPr>
              <a:t>... mà không làm sập toàn bộ hệ thống.</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vi">
                <a:solidFill>
                  <a:schemeClr val="dk1"/>
                </a:solidFill>
              </a:rPr>
              <a:t>Tóm lại, </a:t>
            </a:r>
            <a:r>
              <a:rPr b="1" lang="vi">
                <a:solidFill>
                  <a:schemeClr val="dk1"/>
                </a:solidFill>
              </a:rPr>
              <a:t>Microservices là nền tảng quan trọng</a:t>
            </a:r>
            <a:r>
              <a:rPr lang="vi">
                <a:solidFill>
                  <a:schemeClr val="dk1"/>
                </a:solidFill>
              </a:rPr>
              <a:t> giúp Shopee đáp ứng được khối lượng truy cập khổng lồ và nhu cầu thay đổi nhanh của thị trường thương mại điện tử.</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5e01843de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5e01843de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Cách các Microservices giao tiếp với nhau</a:t>
            </a:r>
            <a:endParaRPr b="1"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1. Giao tiếp đồng bộ – thông qua API</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RESTful API (HTTP Request)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Mỗi service cung cấp một API riêng biệt.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Các service khác gọi API này thông qua HTTP để trao đổi dữ liệu.</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vi">
                <a:solidFill>
                  <a:schemeClr val="dk1"/>
                </a:solidFill>
              </a:rPr>
              <a:t>📍 </a:t>
            </a:r>
            <a:r>
              <a:rPr i="1" lang="vi">
                <a:solidFill>
                  <a:schemeClr val="dk1"/>
                </a:solidFill>
              </a:rPr>
              <a:t>Ví dụ:</a:t>
            </a:r>
            <a:br>
              <a:rPr i="1" lang="vi">
                <a:solidFill>
                  <a:schemeClr val="dk1"/>
                </a:solidFill>
              </a:rPr>
            </a:br>
            <a:r>
              <a:rPr lang="vi">
                <a:solidFill>
                  <a:schemeClr val="dk1"/>
                </a:solidFill>
              </a:rPr>
              <a:t> Cart Service gọi Order Service để tạo đơn hàng khi người dùng bấm "Thanh toán".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GraphQL (nếu có dùng)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Cho phép truy vấn nhiều loại dữ liệu từ nhiều service chỉ với 1 request.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Thường dùng cho frontend, nhưng backend có thể dùng trong một số hệ thống cần gộp dữ liệu.</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2. Giao tiếp bất đồng bộ – thông qua Message Queue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Message Queue / Event Bus (RabbitMQ, Apache Kafka, Redis Streams...)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Các service </a:t>
            </a:r>
            <a:r>
              <a:rPr b="1" lang="vi">
                <a:solidFill>
                  <a:schemeClr val="dk1"/>
                </a:solidFill>
              </a:rPr>
              <a:t>gửi và nhận thông điệp (message)</a:t>
            </a:r>
            <a:r>
              <a:rPr lang="vi">
                <a:solidFill>
                  <a:schemeClr val="dk1"/>
                </a:solidFill>
              </a:rPr>
              <a:t> qua hệ thống trung gian (queue/topic).</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Giao tiếp theo mô hình </a:t>
            </a:r>
            <a:r>
              <a:rPr b="1" lang="vi">
                <a:solidFill>
                  <a:schemeClr val="dk1"/>
                </a:solidFill>
              </a:rPr>
              <a:t>Publisher – Subscriber (Pub/Sub)</a:t>
            </a:r>
            <a:br>
              <a:rPr b="1" lang="vi">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vi">
                <a:solidFill>
                  <a:schemeClr val="dk1"/>
                </a:solidFill>
              </a:rPr>
              <a:t>📍 </a:t>
            </a:r>
            <a:r>
              <a:rPr i="1" lang="vi">
                <a:solidFill>
                  <a:schemeClr val="dk1"/>
                </a:solidFill>
              </a:rPr>
              <a:t>Ví dụ:</a:t>
            </a:r>
            <a:endParaRPr i="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Order Service gửi sự kiện "đơn hàng đã đặt" → Notification Service sẽ nhận để gửi thông báo → Shipping Service nhận để tạo đơn giao hàng.</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vi">
                <a:solidFill>
                  <a:schemeClr val="dk1"/>
                </a:solidFill>
              </a:rPr>
              <a:t>✅ </a:t>
            </a:r>
            <a:r>
              <a:rPr b="1" lang="vi">
                <a:solidFill>
                  <a:schemeClr val="dk1"/>
                </a:solidFill>
              </a:rPr>
              <a:t>Ưu điểm:</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Không cần chờ phản hồi ngay → tăng hiệu suất.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Các service không bị phụ thuộc lẫn nhau.</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3. Sử dụng API Gateway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Tất cả các request từ phía người dùng (frontend) sẽ đi qua </a:t>
            </a:r>
            <a:r>
              <a:rPr b="1" lang="vi">
                <a:solidFill>
                  <a:schemeClr val="dk1"/>
                </a:solidFill>
              </a:rPr>
              <a:t>API Gateway</a:t>
            </a:r>
            <a:r>
              <a:rPr lang="vi">
                <a:solidFill>
                  <a:schemeClr val="dk1"/>
                </a:solidFill>
              </a:rPr>
              <a: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API Gateway điều phối các request đến từng microservice phù hợp.</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Đồng thời xử lý:</a:t>
            </a:r>
            <a:br>
              <a:rPr lang="vi">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Xác thực (Authentication)</a:t>
            </a:r>
            <a:br>
              <a:rPr lang="vi">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Giới hạn tốc độ truy cập (Rate Limiting)</a:t>
            </a:r>
            <a:br>
              <a:rPr lang="vi">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Gộp nhiều response thành một (Aggregation)</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vi">
                <a:solidFill>
                  <a:schemeClr val="dk1"/>
                </a:solidFill>
              </a:rPr>
              <a:t>📍 </a:t>
            </a:r>
            <a:r>
              <a:rPr i="1" lang="vi">
                <a:solidFill>
                  <a:schemeClr val="dk1"/>
                </a:solidFill>
              </a:rPr>
              <a:t>Ví dụ:</a:t>
            </a:r>
            <a:br>
              <a:rPr i="1" lang="vi">
                <a:solidFill>
                  <a:schemeClr val="dk1"/>
                </a:solidFill>
              </a:rPr>
            </a:br>
            <a:r>
              <a:rPr lang="vi">
                <a:solidFill>
                  <a:schemeClr val="dk1"/>
                </a:solidFill>
              </a:rPr>
              <a:t> Client gửi request lấy thông tin đơn hàng → API Gateway lấy dữ liệu từ Order Service + Payment Service rồi gộp lại trả về.</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4. Sử dụng Service Registry &amp; Discovery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Dùng trong hệ thống lớn có rất nhiều service.</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Mỗi service tự đăng ký vào một trung tâm (Registry), các service khác tra cứu để biết địa chỉ kết nối.</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Công cụ thường dùng: </a:t>
            </a:r>
            <a:r>
              <a:rPr b="1" lang="vi">
                <a:solidFill>
                  <a:schemeClr val="dk1"/>
                </a:solidFill>
              </a:rPr>
              <a:t>Consul, Eureka, etcd</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5e01843de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5e01843de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vi" sz="1700">
                <a:solidFill>
                  <a:schemeClr val="dk1"/>
                </a:solidFill>
              </a:rPr>
              <a:t>✅ ƯU ĐIỂM CỦA MÔ HÌNH MICROSERVICES</a:t>
            </a:r>
            <a:endParaRPr b="1"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1. Dễ mở rộng (Scalability)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Mỗi service có thể </a:t>
            </a:r>
            <a:r>
              <a:rPr b="1" lang="vi">
                <a:solidFill>
                  <a:schemeClr val="dk1"/>
                </a:solidFill>
              </a:rPr>
              <a:t>scale độc lập</a:t>
            </a:r>
            <a:r>
              <a:rPr lang="vi">
                <a:solidFill>
                  <a:schemeClr val="dk1"/>
                </a:solidFill>
              </a:rPr>
              <a:t> tùy theo lưu lượng sử dụng.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Ví dụ: dịch vụ </a:t>
            </a:r>
            <a:r>
              <a:rPr b="1" lang="vi">
                <a:solidFill>
                  <a:schemeClr val="dk1"/>
                </a:solidFill>
              </a:rPr>
              <a:t>Product</a:t>
            </a:r>
            <a:r>
              <a:rPr lang="vi">
                <a:solidFill>
                  <a:schemeClr val="dk1"/>
                </a:solidFill>
              </a:rPr>
              <a:t> và </a:t>
            </a:r>
            <a:r>
              <a:rPr b="1" lang="vi">
                <a:solidFill>
                  <a:schemeClr val="dk1"/>
                </a:solidFill>
              </a:rPr>
              <a:t>Order</a:t>
            </a:r>
            <a:r>
              <a:rPr lang="vi">
                <a:solidFill>
                  <a:schemeClr val="dk1"/>
                </a:solidFill>
              </a:rPr>
              <a:t> có thể mở rộng nhiều hơn so với dịch vụ </a:t>
            </a:r>
            <a:r>
              <a:rPr b="1" lang="vi">
                <a:solidFill>
                  <a:schemeClr val="dk1"/>
                </a:solidFill>
              </a:rPr>
              <a:t>Chat</a:t>
            </a:r>
            <a:r>
              <a:rPr lang="vi">
                <a:solidFill>
                  <a:schemeClr val="dk1"/>
                </a:solidFill>
              </a:rPr>
              <a: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Phù hợp cho hệ thống lớn có hàng triệu người dùng như Shopee.</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2. Triển khai nhanh và linh hoạt (Fast Deployment)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Mỗi nhóm dev có thể </a:t>
            </a:r>
            <a:r>
              <a:rPr b="1" lang="vi">
                <a:solidFill>
                  <a:schemeClr val="dk1"/>
                </a:solidFill>
              </a:rPr>
              <a:t>triển khai, cập nhật hoặc rollback</a:t>
            </a:r>
            <a:r>
              <a:rPr lang="vi">
                <a:solidFill>
                  <a:schemeClr val="dk1"/>
                </a:solidFill>
              </a:rPr>
              <a:t> từng service mà không ảnh hưởng đến phần còn lại.</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Hỗ trợ quy trình </a:t>
            </a:r>
            <a:r>
              <a:rPr b="1" lang="vi">
                <a:solidFill>
                  <a:schemeClr val="dk1"/>
                </a:solidFill>
              </a:rPr>
              <a:t>CI/CD</a:t>
            </a:r>
            <a:r>
              <a:rPr lang="vi">
                <a:solidFill>
                  <a:schemeClr val="dk1"/>
                </a:solidFill>
              </a:rPr>
              <a:t> hiệu quả.</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3. Tách biệt công nghệ (Technology Diversity)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Mỗi microservice có thể được viết bằng </a:t>
            </a:r>
            <a:r>
              <a:rPr b="1" lang="vi">
                <a:solidFill>
                  <a:schemeClr val="dk1"/>
                </a:solidFill>
              </a:rPr>
              <a:t>ngôn ngữ hoặc công nghệ phù hợp nhất</a:t>
            </a:r>
            <a:r>
              <a:rPr lang="vi">
                <a:solidFill>
                  <a:schemeClr val="dk1"/>
                </a:solidFill>
              </a:rPr>
              <a:t> (Go, Node.js, Java, Python…).</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Không bị giới hạn vào 1 stack duy nhất như hệ thống monolithic.</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4. Tăng tính ổn định hệ thống (Fault Isolation)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Nếu một service gặp lỗi, </a:t>
            </a:r>
            <a:r>
              <a:rPr b="1" lang="vi">
                <a:solidFill>
                  <a:schemeClr val="dk1"/>
                </a:solidFill>
              </a:rPr>
              <a:t>không ảnh hưởng đến toàn bộ hệ thống</a:t>
            </a:r>
            <a:r>
              <a:rPr lang="vi">
                <a:solidFill>
                  <a:schemeClr val="dk1"/>
                </a:solidFill>
              </a:rPr>
              <a: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Giúp hệ thống duy trì hoạt động trong môi trường khắt khe như Shopee flash sale.</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5. Dễ bảo trì và nâng cấp (Maintainability)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Codebase nhỏ → dễ đọc, dễ test, dễ bảo trì.</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Mỗi nhóm phụ trách 1 service → tăng năng suất và trách nhiệm.</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6. Tăng khả năng tái sử dụng (Reusability)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Một service như “Authentication” hoặc “Payment” có thể được tái sử dụng ở nhiều nền tảng (Web, App).</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7. Hỗ trợ tổ chức nhóm làm việc theo module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Mỗi team dev phụ trách một microservice → làm việc </a:t>
            </a:r>
            <a:r>
              <a:rPr b="1" lang="vi">
                <a:solidFill>
                  <a:schemeClr val="dk1"/>
                </a:solidFill>
              </a:rPr>
              <a:t>độc lập</a:t>
            </a:r>
            <a:r>
              <a:rPr lang="vi">
                <a:solidFill>
                  <a:schemeClr val="dk1"/>
                </a:solidFill>
              </a:rPr>
              <a:t>, </a:t>
            </a:r>
            <a:r>
              <a:rPr b="1" lang="vi">
                <a:solidFill>
                  <a:schemeClr val="dk1"/>
                </a:solidFill>
              </a:rPr>
              <a:t>song song</a:t>
            </a:r>
            <a:r>
              <a:rPr lang="vi">
                <a:solidFill>
                  <a:schemeClr val="dk1"/>
                </a:solidFill>
              </a:rPr>
              <a:t> mà không gây xung đột mã nguồn.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5aaa91bd80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5aaa91bd80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thì nếu shopee có nhưng đồ sộ như vậy thì phải có bảo mật như thế nào</a:t>
            </a:r>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1. Bảo mật (Security)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1.1. Giao tiếp an toàn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vi">
                <a:solidFill>
                  <a:schemeClr val="dk1"/>
                </a:solidFill>
              </a:rPr>
              <a:t>HTTPS (SSL/TLS):</a:t>
            </a:r>
            <a:r>
              <a:rPr lang="vi">
                <a:solidFill>
                  <a:schemeClr val="dk1"/>
                </a:solidFill>
              </a:rPr>
              <a:t> Mã hóa toàn bộ dữ liệu truyền giữa trình duyệt và server, ngăn chặn tấn công dạng man-in-the-middle (MITM).</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1.2. Xác thực người dùng (Authentication)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Sử dụng </a:t>
            </a:r>
            <a:r>
              <a:rPr b="1" lang="vi">
                <a:solidFill>
                  <a:schemeClr val="dk1"/>
                </a:solidFill>
              </a:rPr>
              <a:t>JWT (JSON Web Token)</a:t>
            </a:r>
            <a:r>
              <a:rPr lang="vi">
                <a:solidFill>
                  <a:schemeClr val="dk1"/>
                </a:solidFill>
              </a:rPr>
              <a:t> để xác thực và phân quyền truy cập sau khi đăng nhập.</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OTP (One-Time Password) qua SMS/email khi đăng nhập từ thiết bị lạ.</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1.3. Phân quyền người dùng (Authorization)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Hệ thống phân quyền giữa người dùng thường, người bán, quản trị viên.</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Backend kiểm tra quyền truy cập cho từng API endpoint.</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1.4. Bảo vệ dữ liệu người dùng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Mã hóa thông tin nhạy cảm (mật khẩu, thông tin ví ShopeePay).</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Không lưu trực tiếp số thẻ hoặc thông tin nhạy cảm trên hệ thống – sử dụng bên thứ ba đáng tin cậy (ví dụ: đối tác ngân hàng).</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1.5. Chống tấn công phổ biến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vi">
                <a:solidFill>
                  <a:schemeClr val="dk1"/>
                </a:solidFill>
              </a:rPr>
              <a:t>CSRF Token (Cross-Site Request Forgery)</a:t>
            </a:r>
            <a:r>
              <a:rPr lang="vi">
                <a:solidFill>
                  <a:schemeClr val="dk1"/>
                </a:solidFill>
              </a:rPr>
              <a:t> bảo vệ các request người dùng.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vi">
                <a:solidFill>
                  <a:schemeClr val="dk1"/>
                </a:solidFill>
              </a:rPr>
              <a:t>Input Validation &amp; Escaping</a:t>
            </a:r>
            <a:r>
              <a:rPr lang="vi">
                <a:solidFill>
                  <a:schemeClr val="dk1"/>
                </a:solidFill>
              </a:rPr>
              <a:t>: ngăn </a:t>
            </a:r>
            <a:r>
              <a:rPr b="1" lang="vi">
                <a:solidFill>
                  <a:schemeClr val="dk1"/>
                </a:solidFill>
              </a:rPr>
              <a:t>SQL Injection</a:t>
            </a:r>
            <a:r>
              <a:rPr lang="vi">
                <a:solidFill>
                  <a:schemeClr val="dk1"/>
                </a:solidFill>
              </a:rPr>
              <a:t>, </a:t>
            </a:r>
            <a:r>
              <a:rPr b="1" lang="vi">
                <a:solidFill>
                  <a:schemeClr val="dk1"/>
                </a:solidFill>
              </a:rPr>
              <a:t>XSS (Cross-Site Scripting)</a:t>
            </a:r>
            <a:r>
              <a:rPr lang="vi">
                <a:solidFill>
                  <a:schemeClr val="dk1"/>
                </a:solidFill>
              </a:rPr>
              <a: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vi">
                <a:solidFill>
                  <a:schemeClr val="dk1"/>
                </a:solidFill>
              </a:rPr>
              <a:t>Rate Limiting / Captcha</a:t>
            </a:r>
            <a:r>
              <a:rPr lang="vi">
                <a:solidFill>
                  <a:schemeClr val="dk1"/>
                </a:solidFill>
              </a:rPr>
              <a:t>: chống brute-force login và spam.</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2. Hiệu năng (Performance Optimization)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2.1. Sử dụng Cache thông minh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vi">
                <a:solidFill>
                  <a:schemeClr val="dk1"/>
                </a:solidFill>
              </a:rPr>
              <a:t>Redis Cache</a:t>
            </a:r>
            <a:r>
              <a:rPr lang="vi">
                <a:solidFill>
                  <a:schemeClr val="dk1"/>
                </a:solidFill>
              </a:rPr>
              <a:t>: tăng tốc độ truy xuất dữ liệu cho các request phổ biến (danh sách sản phẩm, thông tin user).</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Cache theo session và sản phẩm phổ biến.</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2.2. Tối ưu truy vấn và cơ sở dữ liệu</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vi">
                <a:solidFill>
                  <a:schemeClr val="dk1"/>
                </a:solidFill>
              </a:rPr>
              <a:t>Chỉ số hóa (Indexing)</a:t>
            </a:r>
            <a:r>
              <a:rPr lang="vi">
                <a:solidFill>
                  <a:schemeClr val="dk1"/>
                </a:solidFill>
              </a:rPr>
              <a:t> các cột truy vấn thường xuyên.</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Phân vùng dữ liệu (data sharding) với MySQL.</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Tách database theo service (theo microservices).</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2.3. Hệ thống tìm kiếm hiệu quả</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vi">
                <a:solidFill>
                  <a:schemeClr val="dk1"/>
                </a:solidFill>
              </a:rPr>
              <a:t>ElasticSearch</a:t>
            </a:r>
            <a:r>
              <a:rPr lang="vi">
                <a:solidFill>
                  <a:schemeClr val="dk1"/>
                </a:solidFill>
              </a:rPr>
              <a:t>: công cụ tìm kiếm mạnh, tối ưu từ khóa, gợi ý, lọc nâng cao theo ngành hàng, giá, thương hiệu…</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2.4. Nén và tối ưu nội dung tĩnh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Sử dụng </a:t>
            </a:r>
            <a:r>
              <a:rPr b="1" lang="vi">
                <a:solidFill>
                  <a:schemeClr val="dk1"/>
                </a:solidFill>
              </a:rPr>
              <a:t>CDN (Cloudflare, Akamai...)</a:t>
            </a:r>
            <a:r>
              <a:rPr lang="vi">
                <a:solidFill>
                  <a:schemeClr val="dk1"/>
                </a:solidFill>
              </a:rPr>
              <a:t> để phân phối hình ảnh, CSS, JS nhanh hơn theo khu vực địa lý.</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vi">
                <a:solidFill>
                  <a:schemeClr val="dk1"/>
                </a:solidFill>
              </a:rPr>
              <a:t>Lazy loading</a:t>
            </a:r>
            <a:r>
              <a:rPr lang="vi">
                <a:solidFill>
                  <a:schemeClr val="dk1"/>
                </a:solidFill>
              </a:rPr>
              <a:t> hình ảnh, giới hạn số lượng request API mỗi lần tải trang.</a:t>
            </a:r>
            <a:br>
              <a:rPr lang="vi">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
                <a:solidFill>
                  <a:schemeClr val="dk1"/>
                </a:solidFill>
              </a:rPr>
              <a:t>✅ 2.5. Tự động mở rộng hệ thống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vi">
                <a:solidFill>
                  <a:schemeClr val="dk1"/>
                </a:solidFill>
              </a:rPr>
              <a:t>Auto-scaling server</a:t>
            </a:r>
            <a:r>
              <a:rPr lang="vi">
                <a:solidFill>
                  <a:schemeClr val="dk1"/>
                </a:solidFill>
              </a:rPr>
              <a:t> dựa vào lượng truy cập (dùng Kubernetes hoặc cloud auto-scaling).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Hệ thống load balancer để phân phối đều request, tránh nghẽn.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5aaa91bd80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5aaa91bd80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cảm ơn thầy và các bạn đã lắng nghe xin hết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bb08ce9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bb08ce9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vi">
                <a:solidFill>
                  <a:schemeClr val="dk1"/>
                </a:solidFill>
              </a:rPr>
              <a:t>Shopee là một nền tảng </a:t>
            </a:r>
            <a:r>
              <a:rPr b="1" lang="vi">
                <a:solidFill>
                  <a:schemeClr val="dk1"/>
                </a:solidFill>
              </a:rPr>
              <a:t>thương mại điện tử</a:t>
            </a:r>
            <a:r>
              <a:rPr lang="vi">
                <a:solidFill>
                  <a:schemeClr val="dk1"/>
                </a:solidFill>
              </a:rPr>
              <a:t> giúp kết nối người bán và người mua.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vi">
                <a:solidFill>
                  <a:schemeClr val="dk1"/>
                </a:solidFill>
              </a:rPr>
              <a:t>Được thành lập năm 2015, thuộc Sea Group (Singapore).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Hỗ trợ nhiều nước Đông Nam Á: Việt Nam, Thái Lan, Indonesia...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Vận hành trên cả 2 nền tảng: Mobile App và Web App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vi">
                <a:solidFill>
                  <a:schemeClr val="dk1"/>
                </a:solidFill>
              </a:rPr>
              <a:t>Shopee cung cấp sản phẩm đa dạng: điện tử, thời trang, nhà cửa, mỹ phẩm... và dịch vụ tiện ích như: nạp điện thoại, thanh toán hóa đơn, mã khuyến mãi...</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cec839ff6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cec839ff6_3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thế thì web app hay application là gì</a:t>
            </a:r>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1. Định nghĩa Web App (Ứng dụng Web)</a:t>
            </a:r>
            <a:endParaRPr b="1" sz="1300">
              <a:solidFill>
                <a:schemeClr val="dk1"/>
              </a:solidFill>
            </a:endParaRPr>
          </a:p>
          <a:p>
            <a:pPr indent="-298450" lvl="0" marL="457200" rtl="0" algn="l">
              <a:lnSpc>
                <a:spcPct val="115000"/>
              </a:lnSpc>
              <a:spcBef>
                <a:spcPts val="900"/>
              </a:spcBef>
              <a:spcAft>
                <a:spcPts val="0"/>
              </a:spcAft>
              <a:buClr>
                <a:schemeClr val="dk1"/>
              </a:buClr>
              <a:buSzPts val="1100"/>
              <a:buChar char="●"/>
            </a:pPr>
            <a:r>
              <a:rPr lang="vi">
                <a:solidFill>
                  <a:schemeClr val="dk1"/>
                </a:solidFill>
              </a:rPr>
              <a:t>Web App là một phần mềm chạy trên trình duyệt web, được truy cập thông qua Internet.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Người dùng không cần cài đặt — chỉ cần mở trình duyệt và truy cập địa chỉ web.</a:t>
            </a:r>
            <a:endParaRPr>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vi">
                <a:solidFill>
                  <a:schemeClr val="dk1"/>
                </a:solidFill>
              </a:rPr>
              <a:t>🗣️ </a:t>
            </a:r>
            <a:r>
              <a:rPr i="1" lang="vi">
                <a:solidFill>
                  <a:schemeClr val="dk1"/>
                </a:solidFill>
              </a:rPr>
              <a:t>Ví dụ</a:t>
            </a:r>
            <a:r>
              <a:rPr lang="vi">
                <a:solidFill>
                  <a:schemeClr val="dk1"/>
                </a:solidFill>
              </a:rPr>
              <a:t>: Shopee Web, Gmail, Google Docs, Zalo Web, Canva,…</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2. Đặc điểm nổi bật của Web App</a:t>
            </a:r>
            <a:endParaRPr b="1" sz="1300">
              <a:solidFill>
                <a:schemeClr val="dk1"/>
              </a:solidFill>
            </a:endParaRPr>
          </a:p>
          <a:p>
            <a:pPr indent="-298450" lvl="0" marL="457200" rtl="0" algn="l">
              <a:lnSpc>
                <a:spcPct val="115000"/>
              </a:lnSpc>
              <a:spcBef>
                <a:spcPts val="900"/>
              </a:spcBef>
              <a:spcAft>
                <a:spcPts val="0"/>
              </a:spcAft>
              <a:buClr>
                <a:schemeClr val="dk1"/>
              </a:buClr>
              <a:buSzPts val="1100"/>
              <a:buChar char="●"/>
            </a:pPr>
            <a:r>
              <a:rPr lang="vi">
                <a:solidFill>
                  <a:schemeClr val="dk1"/>
                </a:solidFill>
              </a:rPr>
              <a:t>Truy cập từ bất kỳ thiết bị nào có kết nối mạng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Tự động cập nhật khi có phiên bản mới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Có thể tương tác như phần mềm máy tính (SPA – Single Page Application)</a:t>
            </a:r>
            <a:endParaRPr>
              <a:solidFill>
                <a:schemeClr val="dk1"/>
              </a:solidFill>
            </a:endParaRPr>
          </a:p>
          <a:p>
            <a:pPr indent="0" lvl="0" marL="457200" rtl="0" algn="l">
              <a:lnSpc>
                <a:spcPct val="115000"/>
              </a:lnSpc>
              <a:spcBef>
                <a:spcPts val="900"/>
              </a:spcBef>
              <a:spcAft>
                <a:spcPts val="0"/>
              </a:spcAft>
              <a:buNone/>
            </a:pPr>
            <a:r>
              <a:rPr lang="vi">
                <a:solidFill>
                  <a:schemeClr val="dk1"/>
                </a:solidFill>
              </a:rPr>
              <a:t>https://www.techtarget.com/searchsoftwarequality/definition/Web-application-Web-app</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vi">
                <a:solidFill>
                  <a:schemeClr val="dk1"/>
                </a:solidFill>
              </a:rPr>
              <a:t>Shopee Web</a:t>
            </a:r>
            <a:r>
              <a:rPr lang="vi">
                <a:solidFill>
                  <a:schemeClr val="dk1"/>
                </a:solidFill>
              </a:rPr>
              <a:t> là phiên bản web của Shopee, cho phép: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Tìm kiếm, đặt hàng, thanh toán, chat...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vi">
                <a:solidFill>
                  <a:schemeClr val="dk1"/>
                </a:solidFill>
              </a:rPr>
              <a:t>Truy cập từ máy tính, laptop, thiết bị di động không cần cài app</a:t>
            </a:r>
            <a:endParaRPr>
              <a:solidFill>
                <a:schemeClr val="dk1"/>
              </a:solidFill>
            </a:endParaRPr>
          </a:p>
          <a:p>
            <a:pPr indent="0" lvl="0" marL="0" rtl="0" algn="l">
              <a:lnSpc>
                <a:spcPct val="115000"/>
              </a:lnSpc>
              <a:spcBef>
                <a:spcPts val="1200"/>
              </a:spcBef>
              <a:spcAft>
                <a:spcPts val="9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5cf415dbc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5cf415dbc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vi">
                <a:solidFill>
                  <a:schemeClr val="dk1"/>
                </a:solidFill>
              </a:rPr>
              <a:t>🟩 </a:t>
            </a:r>
            <a:r>
              <a:rPr b="1" lang="vi">
                <a:solidFill>
                  <a:schemeClr val="dk1"/>
                </a:solidFill>
              </a:rPr>
              <a:t>3. So sánh Web App và Website tĩnh</a:t>
            </a:r>
            <a:endParaRPr b="1">
              <a:solidFill>
                <a:schemeClr val="dk1"/>
              </a:solidFill>
            </a:endParaRPr>
          </a:p>
          <a:p>
            <a:pPr indent="0" lvl="0" marL="0" rtl="0" algn="l">
              <a:lnSpc>
                <a:spcPct val="115000"/>
              </a:lnSpc>
              <a:spcBef>
                <a:spcPts val="1400"/>
              </a:spcBef>
              <a:spcAft>
                <a:spcPts val="0"/>
              </a:spcAft>
              <a:buNone/>
            </a:pPr>
            <a:r>
              <a:t/>
            </a:r>
            <a:endParaRPr b="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vi" sz="1300">
                <a:solidFill>
                  <a:schemeClr val="dk1"/>
                </a:solidFill>
              </a:rPr>
              <a:t>🟩 4. Lợi ích của Web App</a:t>
            </a:r>
            <a:endParaRPr b="1" sz="1300">
              <a:solidFill>
                <a:schemeClr val="dk1"/>
              </a:solidFill>
            </a:endParaRPr>
          </a:p>
          <a:p>
            <a:pPr indent="-298450" lvl="0" marL="457200" rtl="0" algn="l">
              <a:lnSpc>
                <a:spcPct val="115000"/>
              </a:lnSpc>
              <a:spcBef>
                <a:spcPts val="900"/>
              </a:spcBef>
              <a:spcAft>
                <a:spcPts val="0"/>
              </a:spcAft>
              <a:buClr>
                <a:schemeClr val="dk1"/>
              </a:buClr>
              <a:buSzPts val="1100"/>
              <a:buChar char="●"/>
            </a:pPr>
            <a:r>
              <a:rPr lang="vi">
                <a:solidFill>
                  <a:schemeClr val="dk1"/>
                </a:solidFill>
              </a:rPr>
              <a:t>Dễ bảo trì và cập nhật</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Tiết kiệm chi phí phát triển so với mobile app</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Chạy đa nền tảng (Windows, macOS, Linux, iOS…)</a:t>
            </a:r>
            <a:endParaRPr>
              <a:solidFill>
                <a:schemeClr val="dk1"/>
              </a:solidFill>
            </a:endParaRPr>
          </a:p>
          <a:p>
            <a:pPr indent="0" lvl="0" marL="0" rtl="0" algn="l">
              <a:lnSpc>
                <a:spcPct val="115000"/>
              </a:lnSpc>
              <a:spcBef>
                <a:spcPts val="1400"/>
              </a:spcBef>
              <a:spcAft>
                <a:spcPts val="0"/>
              </a:spcAft>
              <a:buNone/>
            </a:pPr>
            <a:r>
              <a:rPr b="1" lang="vi" sz="1300">
                <a:solidFill>
                  <a:schemeClr val="dk1"/>
                </a:solidFill>
              </a:rPr>
              <a:t>🟩 5. Vai trò của Web App trong doanh nghiệp</a:t>
            </a:r>
            <a:endParaRPr b="1" sz="1300">
              <a:solidFill>
                <a:schemeClr val="dk1"/>
              </a:solidFill>
            </a:endParaRPr>
          </a:p>
          <a:p>
            <a:pPr indent="-298450" lvl="0" marL="457200" rtl="0" algn="l">
              <a:lnSpc>
                <a:spcPct val="115000"/>
              </a:lnSpc>
              <a:spcBef>
                <a:spcPts val="900"/>
              </a:spcBef>
              <a:spcAft>
                <a:spcPts val="0"/>
              </a:spcAft>
              <a:buClr>
                <a:schemeClr val="dk1"/>
              </a:buClr>
              <a:buSzPts val="1100"/>
              <a:buChar char="●"/>
            </a:pPr>
            <a:r>
              <a:rPr lang="vi">
                <a:solidFill>
                  <a:schemeClr val="dk1"/>
                </a:solidFill>
              </a:rPr>
              <a:t>Hỗ trợ hoạt động kinh doanh online (bán hàng, đặt lịch, giao dịch…)</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Tăng trải nghiệm người dùng, giúp giữ chân khách hàng</a:t>
            </a:r>
            <a:br>
              <a:rPr lang="vi">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Mở rộng thị trường và khả năng tiếp cận</a:t>
            </a:r>
            <a:endParaRPr>
              <a:solidFill>
                <a:schemeClr val="dk1"/>
              </a:solidFill>
            </a:endParaRPr>
          </a:p>
          <a:p>
            <a:pPr indent="0" lvl="0" marL="457200" rtl="0" algn="l">
              <a:lnSpc>
                <a:spcPct val="115000"/>
              </a:lnSpc>
              <a:spcBef>
                <a:spcPts val="900"/>
              </a:spcBef>
              <a:spcAft>
                <a:spcPts val="0"/>
              </a:spcAft>
              <a:buNone/>
            </a:pPr>
            <a:r>
              <a:rPr lang="vi">
                <a:solidFill>
                  <a:schemeClr val="dk1"/>
                </a:solidFill>
              </a:rPr>
              <a:t>https://topdev.vn/blog/website-vs-web-app/#:~:text=M%E1%BB%99t%20website%20ch%E1%BB%A7%20y%E1%BA%BFu%20bao,b%E1%BA%A5t%20k%E1%BB%B3%20d%E1%BB%AF%20li%E1%BB%87u%20n%C3%A0o.</a:t>
            </a:r>
            <a:endParaRPr>
              <a:solidFill>
                <a:schemeClr val="dk1"/>
              </a:solidFill>
            </a:endParaRPr>
          </a:p>
          <a:p>
            <a:pPr indent="0" lvl="0" marL="0" rtl="0" algn="l">
              <a:lnSpc>
                <a:spcPct val="115000"/>
              </a:lnSpc>
              <a:spcBef>
                <a:spcPts val="900"/>
              </a:spcBef>
              <a:spcAft>
                <a:spcPts val="90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aaa91bd80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aaa91bd80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chức năng này </a:t>
            </a:r>
            <a:endParaRPr/>
          </a:p>
          <a:p>
            <a:pPr indent="0" lvl="0" marL="0" rtl="0" algn="l">
              <a:spcBef>
                <a:spcPts val="0"/>
              </a:spcBef>
              <a:spcAft>
                <a:spcPts val="0"/>
              </a:spcAft>
              <a:buNone/>
            </a:pPr>
            <a:r>
              <a:rPr lang="vi">
                <a:solidFill>
                  <a:schemeClr val="dk1"/>
                </a:solidFill>
              </a:rPr>
              <a:t>Người dùng có thể tạo tài khoản bằng email, số điện thoại hoặc mạng xã hội.</a:t>
            </a:r>
            <a:br>
              <a:rPr lang="vi">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vi">
                <a:solidFill>
                  <a:schemeClr val="dk1"/>
                </a:solidFill>
              </a:rPr>
              <a:t>Hệ thống có xác thực, mã OTP, lưu thông tin đăng nhập.</a:t>
            </a:r>
            <a:br>
              <a:rPr lang="vi">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vi">
                <a:solidFill>
                  <a:schemeClr val="dk1"/>
                </a:solidFill>
              </a:rPr>
              <a:t>Liên quan đến hệ thống phân quyền và bảo mật.</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5cec839ff6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5cec839ff6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chức năng này </a:t>
            </a:r>
            <a:endParaRPr/>
          </a:p>
          <a:p>
            <a:pPr indent="0" lvl="0" marL="0" rtl="0" algn="l">
              <a:spcBef>
                <a:spcPts val="0"/>
              </a:spcBef>
              <a:spcAft>
                <a:spcPts val="0"/>
              </a:spcAft>
              <a:buClr>
                <a:schemeClr val="dk1"/>
              </a:buClr>
              <a:buSzPts val="1100"/>
              <a:buFont typeface="Arial"/>
              <a:buNone/>
            </a:pPr>
            <a:r>
              <a:rPr lang="vi"/>
              <a:t>Hiển thị danh mục sản phẩm theo ngành hàng.</a:t>
            </a:r>
            <a:br>
              <a:rPr lang="vi"/>
            </a:br>
            <a:endParaRPr/>
          </a:p>
          <a:p>
            <a:pPr indent="0" lvl="0" marL="0" rtl="0" algn="l">
              <a:spcBef>
                <a:spcPts val="0"/>
              </a:spcBef>
              <a:spcAft>
                <a:spcPts val="0"/>
              </a:spcAft>
              <a:buClr>
                <a:schemeClr val="dk1"/>
              </a:buClr>
              <a:buSzPts val="1100"/>
              <a:buFont typeface="Arial"/>
              <a:buNone/>
            </a:pPr>
            <a:r>
              <a:rPr lang="vi"/>
              <a:t>Hỗ trợ bộ lọc thông minh: giá, đánh giá, thương hiệu,...</a:t>
            </a:r>
            <a:br>
              <a:rPr lang="vi"/>
            </a:br>
            <a:endParaRPr/>
          </a:p>
          <a:p>
            <a:pPr indent="0" lvl="0" marL="0" rtl="0" algn="l">
              <a:spcBef>
                <a:spcPts val="0"/>
              </a:spcBef>
              <a:spcAft>
                <a:spcPts val="0"/>
              </a:spcAft>
              <a:buClr>
                <a:schemeClr val="dk1"/>
              </a:buClr>
              <a:buSzPts val="1100"/>
              <a:buFont typeface="Arial"/>
              <a:buNone/>
            </a:pPr>
            <a:r>
              <a:rPr lang="vi"/>
              <a:t>Thanh tìm kiếm sử dụng gợi ý (auto-suggestion) và công nghệ tìm kiếm nhanh (ElasticSearch).</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cec839ff6_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cec839ff6_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chức năng này </a:t>
            </a:r>
            <a:endParaRPr/>
          </a:p>
          <a:p>
            <a:pPr indent="0" lvl="0" marL="0" rtl="0" algn="l">
              <a:spcBef>
                <a:spcPts val="0"/>
              </a:spcBef>
              <a:spcAft>
                <a:spcPts val="0"/>
              </a:spcAft>
              <a:buClr>
                <a:schemeClr val="dk1"/>
              </a:buClr>
              <a:buSzPts val="1100"/>
              <a:buFont typeface="Arial"/>
              <a:buNone/>
            </a:pPr>
            <a:r>
              <a:rPr lang="vi"/>
              <a:t>Trang sản phẩm chứa:</a:t>
            </a:r>
            <a:br>
              <a:rPr lang="vi"/>
            </a:br>
            <a:endParaRPr/>
          </a:p>
          <a:p>
            <a:pPr indent="-298450" lvl="0" marL="457200" rtl="0" algn="l">
              <a:lnSpc>
                <a:spcPct val="115000"/>
              </a:lnSpc>
              <a:spcBef>
                <a:spcPts val="900"/>
              </a:spcBef>
              <a:spcAft>
                <a:spcPts val="0"/>
              </a:spcAft>
              <a:buClr>
                <a:schemeClr val="dk1"/>
              </a:buClr>
              <a:buSzPts val="1100"/>
              <a:buChar char="●"/>
            </a:pPr>
            <a:r>
              <a:rPr lang="vi"/>
              <a:t>Tên, giá, mô tả, hình ảnh</a:t>
            </a:r>
            <a:br>
              <a:rPr lang="vi"/>
            </a:br>
            <a:endParaRPr/>
          </a:p>
          <a:p>
            <a:pPr indent="-298450" lvl="0" marL="457200" rtl="0" algn="l">
              <a:lnSpc>
                <a:spcPct val="115000"/>
              </a:lnSpc>
              <a:spcBef>
                <a:spcPts val="0"/>
              </a:spcBef>
              <a:spcAft>
                <a:spcPts val="0"/>
              </a:spcAft>
              <a:buClr>
                <a:schemeClr val="dk1"/>
              </a:buClr>
              <a:buSzPts val="1100"/>
              <a:buChar char="●"/>
            </a:pPr>
            <a:r>
              <a:rPr lang="vi"/>
              <a:t>Số lượng còn hàng</a:t>
            </a:r>
            <a:br>
              <a:rPr lang="vi"/>
            </a:br>
            <a:endParaRPr/>
          </a:p>
          <a:p>
            <a:pPr indent="-298450" lvl="0" marL="457200" rtl="0" algn="l">
              <a:lnSpc>
                <a:spcPct val="115000"/>
              </a:lnSpc>
              <a:spcBef>
                <a:spcPts val="0"/>
              </a:spcBef>
              <a:spcAft>
                <a:spcPts val="0"/>
              </a:spcAft>
              <a:buClr>
                <a:schemeClr val="dk1"/>
              </a:buClr>
              <a:buSzPts val="1100"/>
              <a:buChar char="●"/>
            </a:pPr>
            <a:r>
              <a:rPr lang="vi"/>
              <a:t>Đánh giá và bình luận từ người dùng khác</a:t>
            </a:r>
            <a:br>
              <a:rPr lang="vi"/>
            </a:br>
            <a:endParaRPr/>
          </a:p>
          <a:p>
            <a:pPr indent="0" lvl="0" marL="0" rtl="0" algn="l">
              <a:lnSpc>
                <a:spcPct val="115000"/>
              </a:lnSpc>
              <a:spcBef>
                <a:spcPts val="900"/>
              </a:spcBef>
              <a:spcAft>
                <a:spcPts val="0"/>
              </a:spcAft>
              <a:buClr>
                <a:schemeClr val="dk1"/>
              </a:buClr>
              <a:buSzPts val="1100"/>
              <a:buFont typeface="Arial"/>
              <a:buNone/>
            </a:pPr>
            <a:r>
              <a:rPr lang="vi"/>
              <a:t>Hiển thị shop bán sản phẩm và các sản phẩm liên quan.</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cec839ff6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cec839ff6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chức năng này</a:t>
            </a:r>
            <a:br>
              <a:rPr lang="vi"/>
            </a:br>
            <a:r>
              <a:rPr lang="vi"/>
              <a:t>Cho phép người dùng chọn số lượng, màu sắc, size,...</a:t>
            </a:r>
            <a:br>
              <a:rPr lang="vi"/>
            </a:br>
            <a:endParaRPr/>
          </a:p>
          <a:p>
            <a:pPr indent="-298450" lvl="0" marL="457200" rtl="0" algn="l">
              <a:lnSpc>
                <a:spcPct val="115000"/>
              </a:lnSpc>
              <a:spcBef>
                <a:spcPts val="900"/>
              </a:spcBef>
              <a:spcAft>
                <a:spcPts val="0"/>
              </a:spcAft>
              <a:buClr>
                <a:schemeClr val="dk1"/>
              </a:buClr>
              <a:buSzPts val="1100"/>
              <a:buChar char="●"/>
            </a:pPr>
            <a:r>
              <a:rPr lang="vi"/>
              <a:t>Thêm sản phẩm vào giỏ hàng (client-side và server-side)</a:t>
            </a:r>
            <a:br>
              <a:rPr lang="vi"/>
            </a:br>
            <a:endParaRPr/>
          </a:p>
          <a:p>
            <a:pPr indent="-298450" lvl="0" marL="457200" rtl="0" algn="l">
              <a:lnSpc>
                <a:spcPct val="115000"/>
              </a:lnSpc>
              <a:spcBef>
                <a:spcPts val="0"/>
              </a:spcBef>
              <a:spcAft>
                <a:spcPts val="0"/>
              </a:spcAft>
              <a:buClr>
                <a:schemeClr val="dk1"/>
              </a:buClr>
              <a:buSzPts val="1100"/>
              <a:buChar char="●"/>
            </a:pPr>
            <a:r>
              <a:rPr lang="vi"/>
              <a:t>Tạo đơn hàng với các lựa chọn thanh toán, địa chỉ giao hàng, phí vận chuyển</a:t>
            </a:r>
            <a:br>
              <a:rPr lang="vi"/>
            </a:br>
            <a:endParaRPr/>
          </a:p>
          <a:p>
            <a:pPr indent="0" lvl="0" marL="0" rtl="0" algn="l">
              <a:spcBef>
                <a:spcPts val="9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8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33.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6.png"/><Relationship Id="rId7"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7.png"/><Relationship Id="rId7"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node.js" TargetMode="External"/><Relationship Id="rId4" Type="http://schemas.openxmlformats.org/officeDocument/2006/relationships/image" Target="../media/image37.png"/><Relationship Id="rId5"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2.png"/><Relationship Id="rId4"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1.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20.png"/><Relationship Id="rId7" Type="http://schemas.openxmlformats.org/officeDocument/2006/relationships/image" Target="../media/image16.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8.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34.png"/><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1695825" y="630225"/>
            <a:ext cx="7007400" cy="15420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i="1" lang="vi"/>
              <a:t>Nhóm 5 Phân tích kiến trúc phần mềm của shopee web</a:t>
            </a:r>
            <a:endParaRPr i="1"/>
          </a:p>
          <a:p>
            <a:pPr indent="0" lvl="0" marL="0" rtl="0" algn="l">
              <a:spcBef>
                <a:spcPts val="0"/>
              </a:spcBef>
              <a:spcAft>
                <a:spcPts val="0"/>
              </a:spcAft>
              <a:buNone/>
            </a:pPr>
            <a:r>
              <a:t/>
            </a:r>
            <a:endParaRPr/>
          </a:p>
        </p:txBody>
      </p:sp>
      <p:sp>
        <p:nvSpPr>
          <p:cNvPr id="73" name="Google Shape;73;p13"/>
          <p:cNvSpPr txBox="1"/>
          <p:nvPr>
            <p:ph idx="1" type="subTitle"/>
          </p:nvPr>
        </p:nvSpPr>
        <p:spPr>
          <a:xfrm>
            <a:off x="3657900" y="3238450"/>
            <a:ext cx="5045400" cy="1288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a:t>Software engineering : Present 16/6 </a:t>
            </a:r>
            <a:br>
              <a:rPr lang="vi"/>
            </a:br>
            <a:r>
              <a:rPr lang="vi"/>
              <a:t>Class : 1000</a:t>
            </a:r>
            <a:endParaRPr/>
          </a:p>
          <a:p>
            <a:pPr indent="0" lvl="0" marL="0" rtl="0" algn="ctr">
              <a:spcBef>
                <a:spcPts val="0"/>
              </a:spcBef>
              <a:spcAft>
                <a:spcPts val="0"/>
              </a:spcAft>
              <a:buNone/>
            </a:pPr>
            <a:r>
              <a:rPr lang="vi"/>
              <a:t>Tutor : Nguyen Van Son</a:t>
            </a:r>
            <a:br>
              <a:rPr lang="vi"/>
            </a:br>
            <a:endParaRPr/>
          </a:p>
        </p:txBody>
      </p:sp>
      <p:pic>
        <p:nvPicPr>
          <p:cNvPr id="74" name="Google Shape;74;p13"/>
          <p:cNvPicPr preferRelativeResize="0"/>
          <p:nvPr/>
        </p:nvPicPr>
        <p:blipFill>
          <a:blip r:embed="rId4">
            <a:alphaModFix/>
          </a:blip>
          <a:stretch>
            <a:fillRect/>
          </a:stretch>
        </p:blipFill>
        <p:spPr>
          <a:xfrm>
            <a:off x="155175" y="1373475"/>
            <a:ext cx="3386300" cy="3153376"/>
          </a:xfrm>
          <a:prstGeom prst="rect">
            <a:avLst/>
          </a:prstGeom>
          <a:noFill/>
          <a:ln>
            <a:noFill/>
          </a:ln>
          <a:effectLst>
            <a:outerShdw blurRad="57150" rotWithShape="0" algn="bl" dir="5400000" dist="19050">
              <a:srgbClr val="000000">
                <a:alpha val="50000"/>
              </a:srgbClr>
            </a:outerShdw>
            <a:reflection blurRad="0" dir="0" dist="0" endA="0" endPos="30000" fadeDir="5400012" kx="0" rotWithShape="0" algn="bl" stPos="0" sy="-100000" ky="0"/>
          </a:effectLst>
        </p:spPr>
      </p:pic>
      <p:pic>
        <p:nvPicPr>
          <p:cNvPr id="75" name="Google Shape;75;p13"/>
          <p:cNvPicPr preferRelativeResize="0"/>
          <p:nvPr/>
        </p:nvPicPr>
        <p:blipFill>
          <a:blip r:embed="rId5">
            <a:alphaModFix/>
          </a:blip>
          <a:stretch>
            <a:fillRect/>
          </a:stretch>
        </p:blipFill>
        <p:spPr>
          <a:xfrm>
            <a:off x="540600" y="455500"/>
            <a:ext cx="1906500" cy="795075"/>
          </a:xfrm>
          <a:prstGeom prst="rect">
            <a:avLst/>
          </a:prstGeom>
          <a:noFill/>
          <a:ln>
            <a:noFill/>
          </a:ln>
        </p:spPr>
      </p:pic>
      <p:pic>
        <p:nvPicPr>
          <p:cNvPr id="76" name="Google Shape;76;p13" title="40828300113_1fb87a80e9_b-removebg-preview.png"/>
          <p:cNvPicPr preferRelativeResize="0"/>
          <p:nvPr/>
        </p:nvPicPr>
        <p:blipFill>
          <a:blip r:embed="rId6">
            <a:alphaModFix/>
          </a:blip>
          <a:stretch>
            <a:fillRect/>
          </a:stretch>
        </p:blipFill>
        <p:spPr>
          <a:xfrm>
            <a:off x="2447100" y="1709825"/>
            <a:ext cx="2289125" cy="3433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22"/>
          <p:cNvSpPr txBox="1"/>
          <p:nvPr>
            <p:ph idx="2" type="body"/>
          </p:nvPr>
        </p:nvSpPr>
        <p:spPr>
          <a:xfrm>
            <a:off x="2661625" y="4075600"/>
            <a:ext cx="5297400" cy="4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vi" sz="2500">
                <a:solidFill>
                  <a:schemeClr val="dk1"/>
                </a:solidFill>
                <a:highlight>
                  <a:schemeClr val="lt1"/>
                </a:highlight>
                <a:latin typeface="Merriweather"/>
                <a:ea typeface="Merriweather"/>
                <a:cs typeface="Merriweather"/>
                <a:sym typeface="Merriweather"/>
              </a:rPr>
              <a:t>Thanh toán với shopee pay …</a:t>
            </a:r>
            <a:endParaRPr b="1" sz="2500">
              <a:solidFill>
                <a:schemeClr val="dk1"/>
              </a:solidFill>
              <a:highlight>
                <a:schemeClr val="lt1"/>
              </a:highlight>
              <a:latin typeface="Merriweather"/>
              <a:ea typeface="Merriweather"/>
              <a:cs typeface="Merriweather"/>
              <a:sym typeface="Merriweather"/>
            </a:endParaRPr>
          </a:p>
        </p:txBody>
      </p:sp>
      <p:sp>
        <p:nvSpPr>
          <p:cNvPr id="193" name="Google Shape;193;p22"/>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4" name="Google Shape;194;p22"/>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5" name="Google Shape;195;p22"/>
          <p:cNvSpPr/>
          <p:nvPr/>
        </p:nvSpPr>
        <p:spPr>
          <a:xfrm>
            <a:off x="7033865" y="552778"/>
            <a:ext cx="6474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196" name="Google Shape;196;p22"/>
          <p:cNvPicPr preferRelativeResize="0"/>
          <p:nvPr/>
        </p:nvPicPr>
        <p:blipFill rotWithShape="1">
          <a:blip r:embed="rId3">
            <a:alphaModFix/>
          </a:blip>
          <a:srcRect b="0" l="0" r="0" t="0"/>
          <a:stretch/>
        </p:blipFill>
        <p:spPr>
          <a:xfrm>
            <a:off x="7190719" y="607450"/>
            <a:ext cx="333952" cy="445270"/>
          </a:xfrm>
          <a:prstGeom prst="rect">
            <a:avLst/>
          </a:prstGeom>
          <a:noFill/>
          <a:ln>
            <a:noFill/>
          </a:ln>
        </p:spPr>
      </p:pic>
      <p:pic>
        <p:nvPicPr>
          <p:cNvPr descr="Shopping cart with solid fill" id="197" name="Google Shape;197;p22"/>
          <p:cNvPicPr preferRelativeResize="0"/>
          <p:nvPr/>
        </p:nvPicPr>
        <p:blipFill rotWithShape="1">
          <a:blip r:embed="rId4">
            <a:alphaModFix/>
          </a:blip>
          <a:srcRect b="0" l="0" r="0" t="0"/>
          <a:stretch/>
        </p:blipFill>
        <p:spPr>
          <a:xfrm>
            <a:off x="8064525" y="460319"/>
            <a:ext cx="526141" cy="701522"/>
          </a:xfrm>
          <a:prstGeom prst="rect">
            <a:avLst/>
          </a:prstGeom>
          <a:noFill/>
          <a:ln>
            <a:noFill/>
          </a:ln>
        </p:spPr>
      </p:pic>
      <p:pic>
        <p:nvPicPr>
          <p:cNvPr descr="Meet your future customer — LeadPocket" id="198" name="Google Shape;198;p22"/>
          <p:cNvPicPr preferRelativeResize="0"/>
          <p:nvPr/>
        </p:nvPicPr>
        <p:blipFill rotWithShape="1">
          <a:blip r:embed="rId5">
            <a:alphaModFix/>
          </a:blip>
          <a:srcRect b="0" l="0" r="0" t="0"/>
          <a:stretch/>
        </p:blipFill>
        <p:spPr>
          <a:xfrm>
            <a:off x="239813" y="313739"/>
            <a:ext cx="1417545" cy="935186"/>
          </a:xfrm>
          <a:prstGeom prst="rect">
            <a:avLst/>
          </a:prstGeom>
          <a:noFill/>
          <a:ln>
            <a:noFill/>
          </a:ln>
        </p:spPr>
      </p:pic>
      <p:sp>
        <p:nvSpPr>
          <p:cNvPr id="199" name="Google Shape;199;p22"/>
          <p:cNvSpPr txBox="1"/>
          <p:nvPr>
            <p:ph type="title"/>
          </p:nvPr>
        </p:nvSpPr>
        <p:spPr>
          <a:xfrm>
            <a:off x="1727338" y="513550"/>
            <a:ext cx="5393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highlight>
                  <a:schemeClr val="lt1"/>
                </a:highlight>
              </a:rPr>
              <a:t>Các chức năng của shopee web</a:t>
            </a:r>
            <a:endParaRPr>
              <a:highlight>
                <a:schemeClr val="lt1"/>
              </a:highlight>
            </a:endParaRPr>
          </a:p>
        </p:txBody>
      </p:sp>
      <p:pic>
        <p:nvPicPr>
          <p:cNvPr id="200" name="Google Shape;200;p22"/>
          <p:cNvPicPr preferRelativeResize="0"/>
          <p:nvPr/>
        </p:nvPicPr>
        <p:blipFill>
          <a:blip r:embed="rId6">
            <a:alphaModFix/>
          </a:blip>
          <a:stretch>
            <a:fillRect/>
          </a:stretch>
        </p:blipFill>
        <p:spPr>
          <a:xfrm>
            <a:off x="569625" y="1490650"/>
            <a:ext cx="3355242" cy="2432550"/>
          </a:xfrm>
          <a:prstGeom prst="rect">
            <a:avLst/>
          </a:prstGeom>
          <a:noFill/>
          <a:ln>
            <a:noFill/>
          </a:ln>
        </p:spPr>
      </p:pic>
      <p:pic>
        <p:nvPicPr>
          <p:cNvPr id="201" name="Google Shape;201;p22"/>
          <p:cNvPicPr preferRelativeResize="0"/>
          <p:nvPr/>
        </p:nvPicPr>
        <p:blipFill>
          <a:blip r:embed="rId7">
            <a:alphaModFix/>
          </a:blip>
          <a:stretch>
            <a:fillRect/>
          </a:stretch>
        </p:blipFill>
        <p:spPr>
          <a:xfrm>
            <a:off x="4470967" y="1490650"/>
            <a:ext cx="4054250" cy="243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23"/>
          <p:cNvSpPr txBox="1"/>
          <p:nvPr>
            <p:ph idx="2" type="body"/>
          </p:nvPr>
        </p:nvSpPr>
        <p:spPr>
          <a:xfrm>
            <a:off x="2661625" y="4075600"/>
            <a:ext cx="5297400" cy="4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vi" sz="2500">
                <a:solidFill>
                  <a:schemeClr val="dk1"/>
                </a:solidFill>
                <a:highlight>
                  <a:schemeClr val="lt1"/>
                </a:highlight>
                <a:latin typeface="Merriweather"/>
                <a:ea typeface="Merriweather"/>
                <a:cs typeface="Merriweather"/>
                <a:sym typeface="Merriweather"/>
              </a:rPr>
              <a:t>Quản lí tài khoản và đơn hàng</a:t>
            </a:r>
            <a:endParaRPr b="1" sz="2500">
              <a:solidFill>
                <a:schemeClr val="dk1"/>
              </a:solidFill>
              <a:highlight>
                <a:schemeClr val="lt1"/>
              </a:highlight>
              <a:latin typeface="Merriweather"/>
              <a:ea typeface="Merriweather"/>
              <a:cs typeface="Merriweather"/>
              <a:sym typeface="Merriweather"/>
            </a:endParaRPr>
          </a:p>
        </p:txBody>
      </p:sp>
      <p:sp>
        <p:nvSpPr>
          <p:cNvPr id="207" name="Google Shape;207;p23"/>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8" name="Google Shape;208;p23"/>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9" name="Google Shape;209;p23"/>
          <p:cNvSpPr/>
          <p:nvPr/>
        </p:nvSpPr>
        <p:spPr>
          <a:xfrm>
            <a:off x="7033865" y="552778"/>
            <a:ext cx="6474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210" name="Google Shape;210;p23"/>
          <p:cNvPicPr preferRelativeResize="0"/>
          <p:nvPr/>
        </p:nvPicPr>
        <p:blipFill rotWithShape="1">
          <a:blip r:embed="rId3">
            <a:alphaModFix/>
          </a:blip>
          <a:srcRect b="0" l="0" r="0" t="0"/>
          <a:stretch/>
        </p:blipFill>
        <p:spPr>
          <a:xfrm>
            <a:off x="7190719" y="607450"/>
            <a:ext cx="333952" cy="445270"/>
          </a:xfrm>
          <a:prstGeom prst="rect">
            <a:avLst/>
          </a:prstGeom>
          <a:noFill/>
          <a:ln>
            <a:noFill/>
          </a:ln>
        </p:spPr>
      </p:pic>
      <p:pic>
        <p:nvPicPr>
          <p:cNvPr descr="Shopping cart with solid fill" id="211" name="Google Shape;211;p23"/>
          <p:cNvPicPr preferRelativeResize="0"/>
          <p:nvPr/>
        </p:nvPicPr>
        <p:blipFill rotWithShape="1">
          <a:blip r:embed="rId4">
            <a:alphaModFix/>
          </a:blip>
          <a:srcRect b="0" l="0" r="0" t="0"/>
          <a:stretch/>
        </p:blipFill>
        <p:spPr>
          <a:xfrm>
            <a:off x="8064525" y="460319"/>
            <a:ext cx="526141" cy="701522"/>
          </a:xfrm>
          <a:prstGeom prst="rect">
            <a:avLst/>
          </a:prstGeom>
          <a:noFill/>
          <a:ln>
            <a:noFill/>
          </a:ln>
        </p:spPr>
      </p:pic>
      <p:pic>
        <p:nvPicPr>
          <p:cNvPr descr="Meet your future customer — LeadPocket" id="212" name="Google Shape;212;p23"/>
          <p:cNvPicPr preferRelativeResize="0"/>
          <p:nvPr/>
        </p:nvPicPr>
        <p:blipFill rotWithShape="1">
          <a:blip r:embed="rId5">
            <a:alphaModFix/>
          </a:blip>
          <a:srcRect b="0" l="0" r="0" t="0"/>
          <a:stretch/>
        </p:blipFill>
        <p:spPr>
          <a:xfrm>
            <a:off x="239813" y="313739"/>
            <a:ext cx="1417545" cy="935186"/>
          </a:xfrm>
          <a:prstGeom prst="rect">
            <a:avLst/>
          </a:prstGeom>
          <a:noFill/>
          <a:ln>
            <a:noFill/>
          </a:ln>
        </p:spPr>
      </p:pic>
      <p:sp>
        <p:nvSpPr>
          <p:cNvPr id="213" name="Google Shape;213;p23"/>
          <p:cNvSpPr txBox="1"/>
          <p:nvPr>
            <p:ph type="title"/>
          </p:nvPr>
        </p:nvSpPr>
        <p:spPr>
          <a:xfrm>
            <a:off x="1727338" y="513550"/>
            <a:ext cx="5393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highlight>
                  <a:schemeClr val="lt1"/>
                </a:highlight>
              </a:rPr>
              <a:t>Các chức năng của shopee web</a:t>
            </a:r>
            <a:endParaRPr>
              <a:highlight>
                <a:schemeClr val="lt1"/>
              </a:highlight>
            </a:endParaRPr>
          </a:p>
        </p:txBody>
      </p:sp>
      <p:pic>
        <p:nvPicPr>
          <p:cNvPr id="214" name="Google Shape;214;p23"/>
          <p:cNvPicPr preferRelativeResize="0"/>
          <p:nvPr/>
        </p:nvPicPr>
        <p:blipFill>
          <a:blip r:embed="rId6">
            <a:alphaModFix/>
          </a:blip>
          <a:stretch>
            <a:fillRect/>
          </a:stretch>
        </p:blipFill>
        <p:spPr>
          <a:xfrm>
            <a:off x="863600" y="1490650"/>
            <a:ext cx="3381022" cy="2432551"/>
          </a:xfrm>
          <a:prstGeom prst="rect">
            <a:avLst/>
          </a:prstGeom>
          <a:noFill/>
          <a:ln>
            <a:noFill/>
          </a:ln>
        </p:spPr>
      </p:pic>
      <p:pic>
        <p:nvPicPr>
          <p:cNvPr id="215" name="Google Shape;215;p23"/>
          <p:cNvPicPr preferRelativeResize="0"/>
          <p:nvPr/>
        </p:nvPicPr>
        <p:blipFill>
          <a:blip r:embed="rId7">
            <a:alphaModFix/>
          </a:blip>
          <a:stretch>
            <a:fillRect/>
          </a:stretch>
        </p:blipFill>
        <p:spPr>
          <a:xfrm>
            <a:off x="4397022" y="1490650"/>
            <a:ext cx="3893098" cy="2432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24"/>
          <p:cNvSpPr txBox="1"/>
          <p:nvPr>
            <p:ph idx="2" type="body"/>
          </p:nvPr>
        </p:nvSpPr>
        <p:spPr>
          <a:xfrm>
            <a:off x="2661625" y="4075600"/>
            <a:ext cx="5297400" cy="4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vi" sz="2500">
                <a:solidFill>
                  <a:schemeClr val="dk1"/>
                </a:solidFill>
                <a:highlight>
                  <a:schemeClr val="lt1"/>
                </a:highlight>
                <a:latin typeface="Merriweather"/>
                <a:ea typeface="Merriweather"/>
                <a:cs typeface="Merriweather"/>
                <a:sym typeface="Merriweather"/>
              </a:rPr>
              <a:t>Chat với người bán</a:t>
            </a:r>
            <a:endParaRPr b="1" sz="2500">
              <a:solidFill>
                <a:schemeClr val="dk1"/>
              </a:solidFill>
              <a:highlight>
                <a:schemeClr val="lt1"/>
              </a:highlight>
              <a:latin typeface="Merriweather"/>
              <a:ea typeface="Merriweather"/>
              <a:cs typeface="Merriweather"/>
              <a:sym typeface="Merriweather"/>
            </a:endParaRPr>
          </a:p>
        </p:txBody>
      </p:sp>
      <p:sp>
        <p:nvSpPr>
          <p:cNvPr id="221" name="Google Shape;221;p24"/>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2" name="Google Shape;222;p24"/>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3" name="Google Shape;223;p24"/>
          <p:cNvSpPr/>
          <p:nvPr/>
        </p:nvSpPr>
        <p:spPr>
          <a:xfrm>
            <a:off x="7033865" y="552778"/>
            <a:ext cx="6474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224" name="Google Shape;224;p24"/>
          <p:cNvPicPr preferRelativeResize="0"/>
          <p:nvPr/>
        </p:nvPicPr>
        <p:blipFill rotWithShape="1">
          <a:blip r:embed="rId3">
            <a:alphaModFix/>
          </a:blip>
          <a:srcRect b="0" l="0" r="0" t="0"/>
          <a:stretch/>
        </p:blipFill>
        <p:spPr>
          <a:xfrm>
            <a:off x="7190719" y="607450"/>
            <a:ext cx="333952" cy="445270"/>
          </a:xfrm>
          <a:prstGeom prst="rect">
            <a:avLst/>
          </a:prstGeom>
          <a:noFill/>
          <a:ln>
            <a:noFill/>
          </a:ln>
        </p:spPr>
      </p:pic>
      <p:pic>
        <p:nvPicPr>
          <p:cNvPr descr="Shopping cart with solid fill" id="225" name="Google Shape;225;p24"/>
          <p:cNvPicPr preferRelativeResize="0"/>
          <p:nvPr/>
        </p:nvPicPr>
        <p:blipFill rotWithShape="1">
          <a:blip r:embed="rId4">
            <a:alphaModFix/>
          </a:blip>
          <a:srcRect b="0" l="0" r="0" t="0"/>
          <a:stretch/>
        </p:blipFill>
        <p:spPr>
          <a:xfrm>
            <a:off x="8064525" y="460319"/>
            <a:ext cx="526141" cy="701522"/>
          </a:xfrm>
          <a:prstGeom prst="rect">
            <a:avLst/>
          </a:prstGeom>
          <a:noFill/>
          <a:ln>
            <a:noFill/>
          </a:ln>
        </p:spPr>
      </p:pic>
      <p:pic>
        <p:nvPicPr>
          <p:cNvPr descr="Meet your future customer — LeadPocket" id="226" name="Google Shape;226;p24"/>
          <p:cNvPicPr preferRelativeResize="0"/>
          <p:nvPr/>
        </p:nvPicPr>
        <p:blipFill rotWithShape="1">
          <a:blip r:embed="rId5">
            <a:alphaModFix/>
          </a:blip>
          <a:srcRect b="0" l="0" r="0" t="0"/>
          <a:stretch/>
        </p:blipFill>
        <p:spPr>
          <a:xfrm>
            <a:off x="239813" y="313739"/>
            <a:ext cx="1417545" cy="935186"/>
          </a:xfrm>
          <a:prstGeom prst="rect">
            <a:avLst/>
          </a:prstGeom>
          <a:noFill/>
          <a:ln>
            <a:noFill/>
          </a:ln>
        </p:spPr>
      </p:pic>
      <p:sp>
        <p:nvSpPr>
          <p:cNvPr id="227" name="Google Shape;227;p24"/>
          <p:cNvSpPr txBox="1"/>
          <p:nvPr>
            <p:ph type="title"/>
          </p:nvPr>
        </p:nvSpPr>
        <p:spPr>
          <a:xfrm>
            <a:off x="1727338" y="513550"/>
            <a:ext cx="5393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highlight>
                  <a:schemeClr val="lt1"/>
                </a:highlight>
              </a:rPr>
              <a:t>Các chức năng của shopee web</a:t>
            </a:r>
            <a:endParaRPr>
              <a:highlight>
                <a:schemeClr val="lt1"/>
              </a:highlight>
            </a:endParaRPr>
          </a:p>
        </p:txBody>
      </p:sp>
      <p:pic>
        <p:nvPicPr>
          <p:cNvPr id="228" name="Google Shape;228;p24"/>
          <p:cNvPicPr preferRelativeResize="0"/>
          <p:nvPr/>
        </p:nvPicPr>
        <p:blipFill>
          <a:blip r:embed="rId6">
            <a:alphaModFix/>
          </a:blip>
          <a:stretch>
            <a:fillRect/>
          </a:stretch>
        </p:blipFill>
        <p:spPr>
          <a:xfrm>
            <a:off x="1066800" y="1490650"/>
            <a:ext cx="2817626" cy="2432550"/>
          </a:xfrm>
          <a:prstGeom prst="rect">
            <a:avLst/>
          </a:prstGeom>
          <a:noFill/>
          <a:ln>
            <a:noFill/>
          </a:ln>
        </p:spPr>
      </p:pic>
      <p:pic>
        <p:nvPicPr>
          <p:cNvPr id="229" name="Google Shape;229;p24"/>
          <p:cNvPicPr preferRelativeResize="0"/>
          <p:nvPr/>
        </p:nvPicPr>
        <p:blipFill>
          <a:blip r:embed="rId7">
            <a:alphaModFix/>
          </a:blip>
          <a:stretch>
            <a:fillRect/>
          </a:stretch>
        </p:blipFill>
        <p:spPr>
          <a:xfrm>
            <a:off x="4748025" y="1490650"/>
            <a:ext cx="2108690" cy="243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25"/>
          <p:cNvSpPr txBox="1"/>
          <p:nvPr>
            <p:ph idx="2" type="body"/>
          </p:nvPr>
        </p:nvSpPr>
        <p:spPr>
          <a:xfrm>
            <a:off x="2661625" y="4075600"/>
            <a:ext cx="5796600" cy="4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vi" sz="2500">
                <a:solidFill>
                  <a:schemeClr val="dk1"/>
                </a:solidFill>
                <a:highlight>
                  <a:schemeClr val="lt1"/>
                </a:highlight>
                <a:latin typeface="Merriweather"/>
                <a:ea typeface="Merriweather"/>
                <a:cs typeface="Merriweather"/>
                <a:sym typeface="Merriweather"/>
              </a:rPr>
              <a:t>Đánh giá sản phẩm và người bán</a:t>
            </a:r>
            <a:endParaRPr b="1" sz="2500">
              <a:solidFill>
                <a:schemeClr val="dk1"/>
              </a:solidFill>
              <a:highlight>
                <a:schemeClr val="lt1"/>
              </a:highlight>
              <a:latin typeface="Merriweather"/>
              <a:ea typeface="Merriweather"/>
              <a:cs typeface="Merriweather"/>
              <a:sym typeface="Merriweather"/>
            </a:endParaRPr>
          </a:p>
        </p:txBody>
      </p:sp>
      <p:sp>
        <p:nvSpPr>
          <p:cNvPr id="235" name="Google Shape;235;p25"/>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6" name="Google Shape;236;p25"/>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7" name="Google Shape;237;p25"/>
          <p:cNvSpPr/>
          <p:nvPr/>
        </p:nvSpPr>
        <p:spPr>
          <a:xfrm>
            <a:off x="7033865" y="552778"/>
            <a:ext cx="6474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238" name="Google Shape;238;p25"/>
          <p:cNvPicPr preferRelativeResize="0"/>
          <p:nvPr/>
        </p:nvPicPr>
        <p:blipFill rotWithShape="1">
          <a:blip r:embed="rId3">
            <a:alphaModFix/>
          </a:blip>
          <a:srcRect b="0" l="0" r="0" t="0"/>
          <a:stretch/>
        </p:blipFill>
        <p:spPr>
          <a:xfrm>
            <a:off x="7190719" y="607450"/>
            <a:ext cx="333952" cy="445270"/>
          </a:xfrm>
          <a:prstGeom prst="rect">
            <a:avLst/>
          </a:prstGeom>
          <a:noFill/>
          <a:ln>
            <a:noFill/>
          </a:ln>
        </p:spPr>
      </p:pic>
      <p:pic>
        <p:nvPicPr>
          <p:cNvPr descr="Shopping cart with solid fill" id="239" name="Google Shape;239;p25"/>
          <p:cNvPicPr preferRelativeResize="0"/>
          <p:nvPr/>
        </p:nvPicPr>
        <p:blipFill rotWithShape="1">
          <a:blip r:embed="rId4">
            <a:alphaModFix/>
          </a:blip>
          <a:srcRect b="0" l="0" r="0" t="0"/>
          <a:stretch/>
        </p:blipFill>
        <p:spPr>
          <a:xfrm>
            <a:off x="8064525" y="460319"/>
            <a:ext cx="526141" cy="701522"/>
          </a:xfrm>
          <a:prstGeom prst="rect">
            <a:avLst/>
          </a:prstGeom>
          <a:noFill/>
          <a:ln>
            <a:noFill/>
          </a:ln>
        </p:spPr>
      </p:pic>
      <p:pic>
        <p:nvPicPr>
          <p:cNvPr descr="Meet your future customer — LeadPocket" id="240" name="Google Shape;240;p25"/>
          <p:cNvPicPr preferRelativeResize="0"/>
          <p:nvPr/>
        </p:nvPicPr>
        <p:blipFill rotWithShape="1">
          <a:blip r:embed="rId5">
            <a:alphaModFix/>
          </a:blip>
          <a:srcRect b="0" l="0" r="0" t="0"/>
          <a:stretch/>
        </p:blipFill>
        <p:spPr>
          <a:xfrm>
            <a:off x="239813" y="313739"/>
            <a:ext cx="1417545" cy="935186"/>
          </a:xfrm>
          <a:prstGeom prst="rect">
            <a:avLst/>
          </a:prstGeom>
          <a:noFill/>
          <a:ln>
            <a:noFill/>
          </a:ln>
        </p:spPr>
      </p:pic>
      <p:sp>
        <p:nvSpPr>
          <p:cNvPr id="241" name="Google Shape;241;p25"/>
          <p:cNvSpPr txBox="1"/>
          <p:nvPr>
            <p:ph type="title"/>
          </p:nvPr>
        </p:nvSpPr>
        <p:spPr>
          <a:xfrm>
            <a:off x="1727338" y="513550"/>
            <a:ext cx="5393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highlight>
                  <a:schemeClr val="lt1"/>
                </a:highlight>
              </a:rPr>
              <a:t>Các chức năng của shopee web</a:t>
            </a:r>
            <a:endParaRPr>
              <a:highlight>
                <a:schemeClr val="lt1"/>
              </a:highlight>
            </a:endParaRPr>
          </a:p>
        </p:txBody>
      </p:sp>
      <p:pic>
        <p:nvPicPr>
          <p:cNvPr id="242" name="Google Shape;242;p25"/>
          <p:cNvPicPr preferRelativeResize="0"/>
          <p:nvPr/>
        </p:nvPicPr>
        <p:blipFill>
          <a:blip r:embed="rId6">
            <a:alphaModFix/>
          </a:blip>
          <a:stretch>
            <a:fillRect/>
          </a:stretch>
        </p:blipFill>
        <p:spPr>
          <a:xfrm>
            <a:off x="152400" y="1490650"/>
            <a:ext cx="4561031" cy="2432550"/>
          </a:xfrm>
          <a:prstGeom prst="rect">
            <a:avLst/>
          </a:prstGeom>
          <a:noFill/>
          <a:ln>
            <a:noFill/>
          </a:ln>
        </p:spPr>
      </p:pic>
      <p:pic>
        <p:nvPicPr>
          <p:cNvPr id="243" name="Google Shape;243;p25"/>
          <p:cNvPicPr preferRelativeResize="0"/>
          <p:nvPr/>
        </p:nvPicPr>
        <p:blipFill>
          <a:blip r:embed="rId7">
            <a:alphaModFix/>
          </a:blip>
          <a:stretch>
            <a:fillRect/>
          </a:stretch>
        </p:blipFill>
        <p:spPr>
          <a:xfrm>
            <a:off x="5143500" y="1646725"/>
            <a:ext cx="3238500" cy="2276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26"/>
          <p:cNvSpPr txBox="1"/>
          <p:nvPr>
            <p:ph idx="2" type="body"/>
          </p:nvPr>
        </p:nvSpPr>
        <p:spPr>
          <a:xfrm>
            <a:off x="2661625" y="4075600"/>
            <a:ext cx="5796600" cy="4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vi" sz="2500">
                <a:solidFill>
                  <a:schemeClr val="dk1"/>
                </a:solidFill>
                <a:highlight>
                  <a:schemeClr val="lt1"/>
                </a:highlight>
                <a:latin typeface="Merriweather"/>
                <a:ea typeface="Merriweather"/>
                <a:cs typeface="Merriweather"/>
                <a:sym typeface="Merriweather"/>
              </a:rPr>
              <a:t>Hệ thống thông báo</a:t>
            </a:r>
            <a:endParaRPr b="1" sz="2500">
              <a:solidFill>
                <a:schemeClr val="dk1"/>
              </a:solidFill>
              <a:highlight>
                <a:schemeClr val="lt1"/>
              </a:highlight>
              <a:latin typeface="Merriweather"/>
              <a:ea typeface="Merriweather"/>
              <a:cs typeface="Merriweather"/>
              <a:sym typeface="Merriweather"/>
            </a:endParaRPr>
          </a:p>
        </p:txBody>
      </p:sp>
      <p:sp>
        <p:nvSpPr>
          <p:cNvPr id="249" name="Google Shape;249;p26"/>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0" name="Google Shape;250;p26"/>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1" name="Google Shape;251;p26"/>
          <p:cNvSpPr/>
          <p:nvPr/>
        </p:nvSpPr>
        <p:spPr>
          <a:xfrm>
            <a:off x="7033865" y="552778"/>
            <a:ext cx="6474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252" name="Google Shape;252;p26"/>
          <p:cNvPicPr preferRelativeResize="0"/>
          <p:nvPr/>
        </p:nvPicPr>
        <p:blipFill rotWithShape="1">
          <a:blip r:embed="rId3">
            <a:alphaModFix/>
          </a:blip>
          <a:srcRect b="0" l="0" r="0" t="0"/>
          <a:stretch/>
        </p:blipFill>
        <p:spPr>
          <a:xfrm>
            <a:off x="7190719" y="607450"/>
            <a:ext cx="333952" cy="445270"/>
          </a:xfrm>
          <a:prstGeom prst="rect">
            <a:avLst/>
          </a:prstGeom>
          <a:noFill/>
          <a:ln>
            <a:noFill/>
          </a:ln>
        </p:spPr>
      </p:pic>
      <p:pic>
        <p:nvPicPr>
          <p:cNvPr descr="Shopping cart with solid fill" id="253" name="Google Shape;253;p26"/>
          <p:cNvPicPr preferRelativeResize="0"/>
          <p:nvPr/>
        </p:nvPicPr>
        <p:blipFill rotWithShape="1">
          <a:blip r:embed="rId4">
            <a:alphaModFix/>
          </a:blip>
          <a:srcRect b="0" l="0" r="0" t="0"/>
          <a:stretch/>
        </p:blipFill>
        <p:spPr>
          <a:xfrm>
            <a:off x="8064525" y="460319"/>
            <a:ext cx="526141" cy="701522"/>
          </a:xfrm>
          <a:prstGeom prst="rect">
            <a:avLst/>
          </a:prstGeom>
          <a:noFill/>
          <a:ln>
            <a:noFill/>
          </a:ln>
        </p:spPr>
      </p:pic>
      <p:pic>
        <p:nvPicPr>
          <p:cNvPr descr="Meet your future customer — LeadPocket" id="254" name="Google Shape;254;p26"/>
          <p:cNvPicPr preferRelativeResize="0"/>
          <p:nvPr/>
        </p:nvPicPr>
        <p:blipFill rotWithShape="1">
          <a:blip r:embed="rId5">
            <a:alphaModFix/>
          </a:blip>
          <a:srcRect b="0" l="0" r="0" t="0"/>
          <a:stretch/>
        </p:blipFill>
        <p:spPr>
          <a:xfrm>
            <a:off x="239813" y="313739"/>
            <a:ext cx="1417545" cy="935186"/>
          </a:xfrm>
          <a:prstGeom prst="rect">
            <a:avLst/>
          </a:prstGeom>
          <a:noFill/>
          <a:ln>
            <a:noFill/>
          </a:ln>
        </p:spPr>
      </p:pic>
      <p:sp>
        <p:nvSpPr>
          <p:cNvPr id="255" name="Google Shape;255;p26"/>
          <p:cNvSpPr txBox="1"/>
          <p:nvPr>
            <p:ph type="title"/>
          </p:nvPr>
        </p:nvSpPr>
        <p:spPr>
          <a:xfrm>
            <a:off x="1727338" y="513550"/>
            <a:ext cx="5393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highlight>
                  <a:schemeClr val="lt1"/>
                </a:highlight>
              </a:rPr>
              <a:t>Các chức năng của shopee web</a:t>
            </a:r>
            <a:endParaRPr>
              <a:highlight>
                <a:schemeClr val="lt1"/>
              </a:highlight>
            </a:endParaRPr>
          </a:p>
        </p:txBody>
      </p:sp>
      <p:pic>
        <p:nvPicPr>
          <p:cNvPr id="256" name="Google Shape;256;p26"/>
          <p:cNvPicPr preferRelativeResize="0"/>
          <p:nvPr/>
        </p:nvPicPr>
        <p:blipFill>
          <a:blip r:embed="rId6">
            <a:alphaModFix/>
          </a:blip>
          <a:stretch>
            <a:fillRect/>
          </a:stretch>
        </p:blipFill>
        <p:spPr>
          <a:xfrm>
            <a:off x="152400" y="1490650"/>
            <a:ext cx="3886201" cy="2432550"/>
          </a:xfrm>
          <a:prstGeom prst="rect">
            <a:avLst/>
          </a:prstGeom>
          <a:noFill/>
          <a:ln>
            <a:noFill/>
          </a:ln>
        </p:spPr>
      </p:pic>
      <p:pic>
        <p:nvPicPr>
          <p:cNvPr id="257" name="Google Shape;257;p26"/>
          <p:cNvPicPr preferRelativeResize="0"/>
          <p:nvPr/>
        </p:nvPicPr>
        <p:blipFill>
          <a:blip r:embed="rId7">
            <a:alphaModFix/>
          </a:blip>
          <a:stretch>
            <a:fillRect/>
          </a:stretch>
        </p:blipFill>
        <p:spPr>
          <a:xfrm>
            <a:off x="4191001" y="1490650"/>
            <a:ext cx="4304605" cy="2432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27"/>
          <p:cNvSpPr txBox="1"/>
          <p:nvPr>
            <p:ph type="title"/>
          </p:nvPr>
        </p:nvSpPr>
        <p:spPr>
          <a:xfrm>
            <a:off x="2392575" y="529875"/>
            <a:ext cx="6321600" cy="635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vi" sz="2000">
                <a:solidFill>
                  <a:schemeClr val="dk1"/>
                </a:solidFill>
                <a:highlight>
                  <a:schemeClr val="lt1"/>
                </a:highlight>
              </a:rPr>
              <a:t>Các công nghệ tiêu biểu mà Shopee có thể dùng</a:t>
            </a:r>
            <a:endParaRPr sz="2000">
              <a:solidFill>
                <a:schemeClr val="dk1"/>
              </a:solidFill>
              <a:highlight>
                <a:schemeClr val="lt1"/>
              </a:highlight>
            </a:endParaRPr>
          </a:p>
        </p:txBody>
      </p:sp>
      <p:graphicFrame>
        <p:nvGraphicFramePr>
          <p:cNvPr id="263" name="Google Shape;263;p27"/>
          <p:cNvGraphicFramePr/>
          <p:nvPr/>
        </p:nvGraphicFramePr>
        <p:xfrm>
          <a:off x="1098375" y="1077025"/>
          <a:ext cx="3000000" cy="3000000"/>
        </p:xfrm>
        <a:graphic>
          <a:graphicData uri="http://schemas.openxmlformats.org/drawingml/2006/table">
            <a:tbl>
              <a:tblPr>
                <a:noFill/>
                <a:tableStyleId>{B3B9344B-B14E-43F7-9430-65BD3EDEBBFB}</a:tableStyleId>
              </a:tblPr>
              <a:tblGrid>
                <a:gridCol w="3619500"/>
                <a:gridCol w="3619500"/>
              </a:tblGrid>
              <a:tr h="381000">
                <a:tc>
                  <a:txBody>
                    <a:bodyPr/>
                    <a:lstStyle/>
                    <a:p>
                      <a:pPr indent="0" lvl="0" marL="0" rtl="0" algn="ctr">
                        <a:lnSpc>
                          <a:spcPct val="115000"/>
                        </a:lnSpc>
                        <a:spcBef>
                          <a:spcPts val="0"/>
                        </a:spcBef>
                        <a:spcAft>
                          <a:spcPts val="0"/>
                        </a:spcAft>
                        <a:buNone/>
                      </a:pPr>
                      <a:r>
                        <a:rPr b="1" lang="vi" sz="1200">
                          <a:solidFill>
                            <a:schemeClr val="dk2"/>
                          </a:solidFill>
                          <a:latin typeface="Merriweather"/>
                          <a:ea typeface="Merriweather"/>
                          <a:cs typeface="Merriweather"/>
                          <a:sym typeface="Merriweather"/>
                        </a:rPr>
                        <a:t>Thành phần</a:t>
                      </a:r>
                      <a:endParaRPr b="1" sz="1200">
                        <a:solidFill>
                          <a:schemeClr val="dk2"/>
                        </a:solidFill>
                        <a:latin typeface="Merriweather"/>
                        <a:ea typeface="Merriweather"/>
                        <a:cs typeface="Merriweather"/>
                        <a:sym typeface="Merriweather"/>
                      </a:endParaRPr>
                    </a:p>
                  </a:txBody>
                  <a:tcPr marT="91425" marB="91425" marR="91425" marL="91425"/>
                </a:tc>
                <a:tc>
                  <a:txBody>
                    <a:bodyPr/>
                    <a:lstStyle/>
                    <a:p>
                      <a:pPr indent="0" lvl="0" marL="0" rtl="0" algn="ctr">
                        <a:lnSpc>
                          <a:spcPct val="115000"/>
                        </a:lnSpc>
                        <a:spcBef>
                          <a:spcPts val="0"/>
                        </a:spcBef>
                        <a:spcAft>
                          <a:spcPts val="0"/>
                        </a:spcAft>
                        <a:buNone/>
                      </a:pPr>
                      <a:r>
                        <a:rPr b="1" lang="vi" sz="1200">
                          <a:solidFill>
                            <a:schemeClr val="dk2"/>
                          </a:solidFill>
                          <a:latin typeface="Merriweather"/>
                          <a:ea typeface="Merriweather"/>
                          <a:cs typeface="Merriweather"/>
                          <a:sym typeface="Merriweather"/>
                        </a:rPr>
                        <a:t>Công nghệ tiêu biểu</a:t>
                      </a:r>
                      <a:endParaRPr b="1" sz="1200">
                        <a:solidFill>
                          <a:schemeClr val="dk2"/>
                        </a:solidFill>
                        <a:latin typeface="Merriweather"/>
                        <a:ea typeface="Merriweather"/>
                        <a:cs typeface="Merriweather"/>
                        <a:sym typeface="Merriweather"/>
                      </a:endParaRPr>
                    </a:p>
                  </a:txBody>
                  <a:tcPr marT="91425" marB="91425" marR="91425" marL="91425"/>
                </a:tc>
              </a:tr>
              <a:tr h="381000">
                <a:tc>
                  <a:txBody>
                    <a:bodyPr/>
                    <a:lstStyle/>
                    <a:p>
                      <a:pPr indent="0" lvl="0" marL="0" rtl="0" algn="l">
                        <a:spcBef>
                          <a:spcPts val="0"/>
                        </a:spcBef>
                        <a:spcAft>
                          <a:spcPts val="0"/>
                        </a:spcAft>
                        <a:buNone/>
                      </a:pPr>
                      <a:r>
                        <a:rPr b="1" lang="vi" sz="1200">
                          <a:solidFill>
                            <a:schemeClr val="dk2"/>
                          </a:solidFill>
                          <a:latin typeface="Merriweather"/>
                          <a:ea typeface="Merriweather"/>
                          <a:cs typeface="Merriweather"/>
                          <a:sym typeface="Merriweather"/>
                        </a:rPr>
                        <a:t>Frontend (Giao diện)</a:t>
                      </a:r>
                      <a:endParaRPr b="1" sz="1200">
                        <a:solidFill>
                          <a:schemeClr val="dk2"/>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vi" sz="1500">
                          <a:solidFill>
                            <a:schemeClr val="dk2"/>
                          </a:solidFill>
                          <a:latin typeface="Merriweather"/>
                          <a:ea typeface="Merriweather"/>
                          <a:cs typeface="Merriweather"/>
                          <a:sym typeface="Merriweather"/>
                        </a:rPr>
                        <a:t>ReactJS, Next.js, HTML5, CSS3, Axios</a:t>
                      </a:r>
                      <a:endParaRPr b="1" sz="1500">
                        <a:solidFill>
                          <a:schemeClr val="dk2"/>
                        </a:solidFill>
                        <a:latin typeface="Merriweather"/>
                        <a:ea typeface="Merriweather"/>
                        <a:cs typeface="Merriweather"/>
                        <a:sym typeface="Merriweather"/>
                      </a:endParaRPr>
                    </a:p>
                  </a:txBody>
                  <a:tcPr marT="91425" marB="91425" marR="91425" marL="91425"/>
                </a:tc>
              </a:tr>
              <a:tr h="381000">
                <a:tc>
                  <a:txBody>
                    <a:bodyPr/>
                    <a:lstStyle/>
                    <a:p>
                      <a:pPr indent="0" lvl="0" marL="0" rtl="0" algn="l">
                        <a:spcBef>
                          <a:spcPts val="0"/>
                        </a:spcBef>
                        <a:spcAft>
                          <a:spcPts val="0"/>
                        </a:spcAft>
                        <a:buNone/>
                      </a:pPr>
                      <a:r>
                        <a:rPr b="1" lang="vi" sz="1200">
                          <a:solidFill>
                            <a:schemeClr val="dk2"/>
                          </a:solidFill>
                          <a:latin typeface="Merriweather"/>
                          <a:ea typeface="Merriweather"/>
                          <a:cs typeface="Merriweather"/>
                          <a:sym typeface="Merriweather"/>
                        </a:rPr>
                        <a:t>Backend (Xử lý)</a:t>
                      </a:r>
                      <a:endParaRPr b="1" sz="1200">
                        <a:solidFill>
                          <a:schemeClr val="dk2"/>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vi" sz="1500">
                          <a:solidFill>
                            <a:schemeClr val="dk2"/>
                          </a:solidFill>
                          <a:latin typeface="Merriweather"/>
                          <a:ea typeface="Merriweather"/>
                          <a:cs typeface="Merriweather"/>
                          <a:sym typeface="Merriweather"/>
                        </a:rPr>
                        <a:t>Golang, Node.js, Express, RESTful API</a:t>
                      </a:r>
                      <a:endParaRPr b="1" sz="1500">
                        <a:solidFill>
                          <a:schemeClr val="dk2"/>
                        </a:solidFill>
                        <a:latin typeface="Merriweather"/>
                        <a:ea typeface="Merriweather"/>
                        <a:cs typeface="Merriweather"/>
                        <a:sym typeface="Merriweather"/>
                      </a:endParaRPr>
                    </a:p>
                  </a:txBody>
                  <a:tcPr marT="91425" marB="91425" marR="91425" marL="91425"/>
                </a:tc>
              </a:tr>
              <a:tr h="381000">
                <a:tc>
                  <a:txBody>
                    <a:bodyPr/>
                    <a:lstStyle/>
                    <a:p>
                      <a:pPr indent="0" lvl="0" marL="0" rtl="0" algn="l">
                        <a:spcBef>
                          <a:spcPts val="0"/>
                        </a:spcBef>
                        <a:spcAft>
                          <a:spcPts val="0"/>
                        </a:spcAft>
                        <a:buNone/>
                      </a:pPr>
                      <a:r>
                        <a:rPr b="1" lang="vi" sz="1200">
                          <a:solidFill>
                            <a:schemeClr val="dk2"/>
                          </a:solidFill>
                          <a:latin typeface="Merriweather"/>
                          <a:ea typeface="Merriweather"/>
                          <a:cs typeface="Merriweather"/>
                          <a:sym typeface="Merriweather"/>
                        </a:rPr>
                        <a:t>Cơ sở dữ liệu</a:t>
                      </a:r>
                      <a:endParaRPr b="1" sz="1200">
                        <a:solidFill>
                          <a:schemeClr val="dk2"/>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vi" sz="1500">
                          <a:solidFill>
                            <a:schemeClr val="dk2"/>
                          </a:solidFill>
                          <a:latin typeface="Merriweather"/>
                          <a:ea typeface="Merriweather"/>
                          <a:cs typeface="Merriweather"/>
                          <a:sym typeface="Merriweather"/>
                        </a:rPr>
                        <a:t>MySQL, Redis, ElasticSearch, MongoDB</a:t>
                      </a:r>
                      <a:endParaRPr b="1" sz="1500">
                        <a:solidFill>
                          <a:schemeClr val="dk2"/>
                        </a:solidFill>
                        <a:latin typeface="Merriweather"/>
                        <a:ea typeface="Merriweather"/>
                        <a:cs typeface="Merriweather"/>
                        <a:sym typeface="Merriweather"/>
                      </a:endParaRPr>
                    </a:p>
                  </a:txBody>
                  <a:tcPr marT="91425" marB="91425" marR="91425" marL="91425"/>
                </a:tc>
              </a:tr>
              <a:tr h="381000">
                <a:tc>
                  <a:txBody>
                    <a:bodyPr/>
                    <a:lstStyle/>
                    <a:p>
                      <a:pPr indent="0" lvl="0" marL="0" rtl="0" algn="l">
                        <a:spcBef>
                          <a:spcPts val="0"/>
                        </a:spcBef>
                        <a:spcAft>
                          <a:spcPts val="0"/>
                        </a:spcAft>
                        <a:buNone/>
                      </a:pPr>
                      <a:r>
                        <a:rPr b="1" lang="vi" sz="1200">
                          <a:solidFill>
                            <a:schemeClr val="dk2"/>
                          </a:solidFill>
                          <a:latin typeface="Merriweather"/>
                          <a:ea typeface="Merriweather"/>
                          <a:cs typeface="Merriweather"/>
                          <a:sym typeface="Merriweather"/>
                        </a:rPr>
                        <a:t>Triển khai (DevOps)</a:t>
                      </a:r>
                      <a:endParaRPr b="1" sz="1200">
                        <a:solidFill>
                          <a:schemeClr val="dk2"/>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vi" sz="1500">
                          <a:solidFill>
                            <a:schemeClr val="dk2"/>
                          </a:solidFill>
                          <a:latin typeface="Merriweather"/>
                          <a:ea typeface="Merriweather"/>
                          <a:cs typeface="Merriweather"/>
                          <a:sym typeface="Merriweather"/>
                        </a:rPr>
                        <a:t>Docker, Kubernetes, GitHub Actions, Jenkins</a:t>
                      </a:r>
                      <a:endParaRPr b="1" sz="1500">
                        <a:solidFill>
                          <a:schemeClr val="dk2"/>
                        </a:solidFill>
                        <a:latin typeface="Merriweather"/>
                        <a:ea typeface="Merriweather"/>
                        <a:cs typeface="Merriweather"/>
                        <a:sym typeface="Merriweather"/>
                      </a:endParaRPr>
                    </a:p>
                  </a:txBody>
                  <a:tcPr marT="91425" marB="91425" marR="91425" marL="91425"/>
                </a:tc>
              </a:tr>
              <a:tr h="381000">
                <a:tc>
                  <a:txBody>
                    <a:bodyPr/>
                    <a:lstStyle/>
                    <a:p>
                      <a:pPr indent="0" lvl="0" marL="0" rtl="0" algn="l">
                        <a:spcBef>
                          <a:spcPts val="0"/>
                        </a:spcBef>
                        <a:spcAft>
                          <a:spcPts val="0"/>
                        </a:spcAft>
                        <a:buNone/>
                      </a:pPr>
                      <a:r>
                        <a:rPr b="1" lang="vi" sz="1200">
                          <a:solidFill>
                            <a:schemeClr val="dk2"/>
                          </a:solidFill>
                          <a:latin typeface="Merriweather"/>
                          <a:ea typeface="Merriweather"/>
                          <a:cs typeface="Merriweather"/>
                          <a:sym typeface="Merriweather"/>
                        </a:rPr>
                        <a:t>Hạ tầng</a:t>
                      </a:r>
                      <a:endParaRPr b="1" sz="1200">
                        <a:solidFill>
                          <a:schemeClr val="dk2"/>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vi" sz="1500">
                          <a:solidFill>
                            <a:schemeClr val="dk2"/>
                          </a:solidFill>
                          <a:latin typeface="Merriweather"/>
                          <a:ea typeface="Merriweather"/>
                          <a:cs typeface="Merriweather"/>
                          <a:sym typeface="Merriweather"/>
                        </a:rPr>
                        <a:t>AWS, Shopee Cloud, Cloudflare CDN</a:t>
                      </a:r>
                      <a:endParaRPr b="1" sz="1500">
                        <a:solidFill>
                          <a:schemeClr val="dk2"/>
                        </a:solidFill>
                        <a:latin typeface="Merriweather"/>
                        <a:ea typeface="Merriweather"/>
                        <a:cs typeface="Merriweather"/>
                        <a:sym typeface="Merriweather"/>
                      </a:endParaRPr>
                    </a:p>
                  </a:txBody>
                  <a:tcPr marT="91425" marB="91425" marR="91425" marL="91425"/>
                </a:tc>
              </a:tr>
              <a:tr h="381000">
                <a:tc>
                  <a:txBody>
                    <a:bodyPr/>
                    <a:lstStyle/>
                    <a:p>
                      <a:pPr indent="0" lvl="0" marL="0" rtl="0" algn="l">
                        <a:spcBef>
                          <a:spcPts val="0"/>
                        </a:spcBef>
                        <a:spcAft>
                          <a:spcPts val="0"/>
                        </a:spcAft>
                        <a:buNone/>
                      </a:pPr>
                      <a:r>
                        <a:rPr b="1" lang="vi" sz="1200">
                          <a:solidFill>
                            <a:schemeClr val="dk2"/>
                          </a:solidFill>
                          <a:latin typeface="Merriweather"/>
                          <a:ea typeface="Merriweather"/>
                          <a:cs typeface="Merriweather"/>
                          <a:sym typeface="Merriweather"/>
                        </a:rPr>
                        <a:t>Realtime / Messaging</a:t>
                      </a:r>
                      <a:endParaRPr b="1" sz="1200">
                        <a:solidFill>
                          <a:schemeClr val="dk2"/>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vi" sz="1500">
                          <a:solidFill>
                            <a:schemeClr val="dk2"/>
                          </a:solidFill>
                          <a:latin typeface="Merriweather"/>
                          <a:ea typeface="Merriweather"/>
                          <a:cs typeface="Merriweather"/>
                          <a:sym typeface="Merriweather"/>
                        </a:rPr>
                        <a:t>WebSocket, RabbitMQ, Kafka</a:t>
                      </a:r>
                      <a:endParaRPr b="1" sz="1500">
                        <a:solidFill>
                          <a:schemeClr val="dk2"/>
                        </a:solidFill>
                        <a:latin typeface="Merriweather"/>
                        <a:ea typeface="Merriweather"/>
                        <a:cs typeface="Merriweather"/>
                        <a:sym typeface="Merriweather"/>
                      </a:endParaRPr>
                    </a:p>
                  </a:txBody>
                  <a:tcPr marT="91425" marB="91425" marR="91425" marL="91425"/>
                </a:tc>
              </a:tr>
            </a:tbl>
          </a:graphicData>
        </a:graphic>
      </p:graphicFrame>
      <p:pic>
        <p:nvPicPr>
          <p:cNvPr id="264" name="Google Shape;264;p27" title="anhbiahsopee-removebg-preview.png"/>
          <p:cNvPicPr preferRelativeResize="0"/>
          <p:nvPr/>
        </p:nvPicPr>
        <p:blipFill>
          <a:blip r:embed="rId3">
            <a:alphaModFix/>
          </a:blip>
          <a:stretch>
            <a:fillRect/>
          </a:stretch>
        </p:blipFill>
        <p:spPr>
          <a:xfrm>
            <a:off x="0" y="-2"/>
            <a:ext cx="2051475" cy="107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28"/>
          <p:cNvSpPr txBox="1"/>
          <p:nvPr>
            <p:ph type="title"/>
          </p:nvPr>
        </p:nvSpPr>
        <p:spPr>
          <a:xfrm>
            <a:off x="577625" y="600175"/>
            <a:ext cx="8520600" cy="639600"/>
          </a:xfrm>
          <a:prstGeom prst="rect">
            <a:avLst/>
          </a:prstGeom>
          <a:solidFill>
            <a:schemeClr val="lt1"/>
          </a:solidFill>
          <a:ln cap="flat" cmpd="sng" w="9525">
            <a:solidFill>
              <a:schemeClr val="dk1"/>
            </a:solidFill>
            <a:prstDash val="solid"/>
            <a:round/>
            <a:headEnd len="sm" w="sm" type="none"/>
            <a:tailEnd len="sm" w="sm" type="none"/>
          </a:ln>
          <a:effectLst>
            <a:outerShdw blurRad="671513" rotWithShape="0" algn="bl">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chemeClr val="dk1"/>
                </a:solidFill>
              </a:rPr>
              <a:t>Tổng quan kiến trúc phần mềm của Shopee Web</a:t>
            </a:r>
            <a:endParaRPr>
              <a:solidFill>
                <a:schemeClr val="dk1"/>
              </a:solidFill>
            </a:endParaRPr>
          </a:p>
        </p:txBody>
      </p:sp>
      <p:grpSp>
        <p:nvGrpSpPr>
          <p:cNvPr id="270" name="Google Shape;270;p28"/>
          <p:cNvGrpSpPr/>
          <p:nvPr/>
        </p:nvGrpSpPr>
        <p:grpSpPr>
          <a:xfrm>
            <a:off x="6029625" y="3164685"/>
            <a:ext cx="2469661" cy="1384500"/>
            <a:chOff x="6038025" y="2598925"/>
            <a:chExt cx="2469661" cy="1384500"/>
          </a:xfrm>
        </p:grpSpPr>
        <p:cxnSp>
          <p:nvCxnSpPr>
            <p:cNvPr id="271" name="Google Shape;271;p28"/>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272" name="Google Shape;272;p28"/>
            <p:cNvSpPr txBox="1"/>
            <p:nvPr/>
          </p:nvSpPr>
          <p:spPr>
            <a:xfrm>
              <a:off x="6640486" y="2598925"/>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vi" sz="1500">
                  <a:latin typeface="Roboto"/>
                  <a:ea typeface="Roboto"/>
                  <a:cs typeface="Roboto"/>
                  <a:sym typeface="Roboto"/>
                </a:rPr>
                <a:t>3. Data Layer (CSDL)</a:t>
              </a:r>
              <a:endParaRPr b="1" sz="15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1600"/>
                </a:spcAft>
                <a:buNone/>
              </a:pPr>
              <a:r>
                <a:rPr lang="vi" sz="1100">
                  <a:latin typeface="Roboto"/>
                  <a:ea typeface="Roboto"/>
                  <a:cs typeface="Roboto"/>
                  <a:sym typeface="Roboto"/>
                </a:rPr>
                <a:t>My SQL</a:t>
              </a:r>
              <a:endParaRPr b="1" sz="1100">
                <a:latin typeface="Roboto"/>
                <a:ea typeface="Roboto"/>
                <a:cs typeface="Roboto"/>
                <a:sym typeface="Roboto"/>
              </a:endParaRPr>
            </a:p>
          </p:txBody>
        </p:sp>
        <p:sp>
          <p:nvSpPr>
            <p:cNvPr id="273" name="Google Shape;273;p28"/>
            <p:cNvSpPr/>
            <p:nvPr/>
          </p:nvSpPr>
          <p:spPr>
            <a:xfrm>
              <a:off x="6424027" y="3212150"/>
              <a:ext cx="198600" cy="198300"/>
            </a:xfrm>
            <a:prstGeom prst="ellipse">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vi"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75" name="Google Shape;275;p28"/>
          <p:cNvGrpSpPr/>
          <p:nvPr/>
        </p:nvGrpSpPr>
        <p:grpSpPr>
          <a:xfrm>
            <a:off x="627921" y="2392203"/>
            <a:ext cx="2994729" cy="1384500"/>
            <a:chOff x="636321" y="1844098"/>
            <a:chExt cx="2994729" cy="1384500"/>
          </a:xfrm>
        </p:grpSpPr>
        <p:sp>
          <p:nvSpPr>
            <p:cNvPr id="276" name="Google Shape;276;p28"/>
            <p:cNvSpPr txBox="1"/>
            <p:nvPr/>
          </p:nvSpPr>
          <p:spPr>
            <a:xfrm>
              <a:off x="636321" y="1844098"/>
              <a:ext cx="1867200" cy="13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vi" sz="1500">
                  <a:latin typeface="Roboto"/>
                  <a:ea typeface="Roboto"/>
                  <a:cs typeface="Roboto"/>
                  <a:sym typeface="Roboto"/>
                </a:rPr>
                <a:t>2. </a:t>
              </a:r>
              <a:r>
                <a:rPr b="1" lang="vi" sz="1500">
                  <a:solidFill>
                    <a:srgbClr val="081B3A"/>
                  </a:solidFill>
                  <a:highlight>
                    <a:srgbClr val="FFFFFF"/>
                  </a:highlight>
                  <a:latin typeface="Roboto"/>
                  <a:ea typeface="Roboto"/>
                  <a:cs typeface="Roboto"/>
                  <a:sym typeface="Roboto"/>
                </a:rPr>
                <a:t>Server-side</a:t>
              </a:r>
              <a:r>
                <a:rPr b="1" lang="vi" sz="1500">
                  <a:latin typeface="Roboto"/>
                  <a:ea typeface="Roboto"/>
                  <a:cs typeface="Roboto"/>
                  <a:sym typeface="Roboto"/>
                </a:rPr>
                <a:t> (Backend)</a:t>
              </a:r>
              <a:endParaRPr b="1" sz="1500">
                <a:latin typeface="Roboto"/>
                <a:ea typeface="Roboto"/>
                <a:cs typeface="Roboto"/>
                <a:sym typeface="Roboto"/>
              </a:endParaRPr>
            </a:p>
            <a:p>
              <a:pPr indent="0" lvl="0" marL="0" rtl="0" algn="r">
                <a:spcBef>
                  <a:spcPts val="0"/>
                </a:spcBef>
                <a:spcAft>
                  <a:spcPts val="0"/>
                </a:spcAft>
                <a:buNone/>
              </a:pPr>
              <a:r>
                <a:t/>
              </a:r>
              <a:endParaRPr b="1" sz="1300">
                <a:latin typeface="Roboto"/>
                <a:ea typeface="Roboto"/>
                <a:cs typeface="Roboto"/>
                <a:sym typeface="Roboto"/>
              </a:endParaRPr>
            </a:p>
            <a:p>
              <a:pPr indent="0" lvl="0" marL="0" rtl="0" algn="r">
                <a:spcBef>
                  <a:spcPts val="0"/>
                </a:spcBef>
                <a:spcAft>
                  <a:spcPts val="1600"/>
                </a:spcAft>
                <a:buNone/>
              </a:pPr>
              <a:r>
                <a:rPr lang="vi" sz="1100">
                  <a:latin typeface="Roboto"/>
                  <a:ea typeface="Roboto"/>
                  <a:cs typeface="Roboto"/>
                  <a:sym typeface="Roboto"/>
                </a:rPr>
                <a:t>Logic</a:t>
              </a:r>
              <a:endParaRPr b="1" sz="1100">
                <a:latin typeface="Roboto"/>
                <a:ea typeface="Roboto"/>
                <a:cs typeface="Roboto"/>
                <a:sym typeface="Roboto"/>
              </a:endParaRPr>
            </a:p>
          </p:txBody>
        </p:sp>
        <p:cxnSp>
          <p:nvCxnSpPr>
            <p:cNvPr id="277" name="Google Shape;277;p28"/>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278" name="Google Shape;278;p28"/>
            <p:cNvSpPr/>
            <p:nvPr/>
          </p:nvSpPr>
          <p:spPr>
            <a:xfrm>
              <a:off x="2523501" y="2431050"/>
              <a:ext cx="198600" cy="198300"/>
            </a:xfrm>
            <a:prstGeom prst="ellipse">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vi"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80" name="Google Shape;280;p28"/>
          <p:cNvGrpSpPr/>
          <p:nvPr/>
        </p:nvGrpSpPr>
        <p:grpSpPr>
          <a:xfrm>
            <a:off x="4899700" y="1491020"/>
            <a:ext cx="3599586" cy="1384500"/>
            <a:chOff x="4908100" y="889950"/>
            <a:chExt cx="3599586" cy="1384500"/>
          </a:xfrm>
        </p:grpSpPr>
        <p:cxnSp>
          <p:nvCxnSpPr>
            <p:cNvPr id="281" name="Google Shape;281;p28"/>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282" name="Google Shape;282;p28"/>
            <p:cNvSpPr txBox="1"/>
            <p:nvPr/>
          </p:nvSpPr>
          <p:spPr>
            <a:xfrm>
              <a:off x="6640486" y="889950"/>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vi">
                  <a:latin typeface="Roboto"/>
                  <a:ea typeface="Roboto"/>
                  <a:cs typeface="Roboto"/>
                  <a:sym typeface="Roboto"/>
                </a:rPr>
                <a:t>1. </a:t>
              </a:r>
              <a:r>
                <a:rPr b="1" lang="vi" sz="1350">
                  <a:solidFill>
                    <a:srgbClr val="081B3A"/>
                  </a:solidFill>
                  <a:highlight>
                    <a:srgbClr val="FFFFFF"/>
                  </a:highlight>
                  <a:latin typeface="Roboto"/>
                  <a:ea typeface="Roboto"/>
                  <a:cs typeface="Roboto"/>
                  <a:sym typeface="Roboto"/>
                </a:rPr>
                <a:t>Client-side</a:t>
              </a:r>
              <a:r>
                <a:rPr b="1" lang="vi">
                  <a:latin typeface="Roboto"/>
                  <a:ea typeface="Roboto"/>
                  <a:cs typeface="Roboto"/>
                  <a:sym typeface="Roboto"/>
                </a:rPr>
                <a:t>(Frontend)</a:t>
              </a:r>
              <a:endParaRPr b="1">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a:p>
              <a:pPr indent="0" lvl="0" marL="0" rtl="0" algn="l">
                <a:spcBef>
                  <a:spcPts val="0"/>
                </a:spcBef>
                <a:spcAft>
                  <a:spcPts val="1600"/>
                </a:spcAft>
                <a:buNone/>
              </a:pPr>
              <a:r>
                <a:rPr lang="vi" sz="1100">
                  <a:latin typeface="Roboto"/>
                  <a:ea typeface="Roboto"/>
                  <a:cs typeface="Roboto"/>
                  <a:sym typeface="Roboto"/>
                </a:rPr>
                <a:t>Giao diện người dùng</a:t>
              </a:r>
              <a:endParaRPr b="1" sz="1100">
                <a:latin typeface="Roboto"/>
                <a:ea typeface="Roboto"/>
                <a:cs typeface="Roboto"/>
                <a:sym typeface="Roboto"/>
              </a:endParaRPr>
            </a:p>
          </p:txBody>
        </p:sp>
        <p:sp>
          <p:nvSpPr>
            <p:cNvPr id="283" name="Google Shape;283;p28"/>
            <p:cNvSpPr/>
            <p:nvPr/>
          </p:nvSpPr>
          <p:spPr>
            <a:xfrm>
              <a:off x="6427830" y="1493307"/>
              <a:ext cx="198600" cy="198300"/>
            </a:xfrm>
            <a:prstGeom prst="ellipse">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vi"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85" name="Google Shape;285;p28"/>
          <p:cNvGrpSpPr/>
          <p:nvPr/>
        </p:nvGrpSpPr>
        <p:grpSpPr>
          <a:xfrm>
            <a:off x="2806194" y="1699225"/>
            <a:ext cx="3514811" cy="3252003"/>
            <a:chOff x="2991269" y="1153325"/>
            <a:chExt cx="3514811" cy="3252003"/>
          </a:xfrm>
        </p:grpSpPr>
        <p:sp>
          <p:nvSpPr>
            <p:cNvPr id="286" name="Google Shape;286;p28"/>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287" name="Google Shape;287;p28"/>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1"/>
            </a:solidFill>
            <a:ln>
              <a:noFill/>
            </a:ln>
          </p:spPr>
        </p:sp>
        <p:sp>
          <p:nvSpPr>
            <p:cNvPr id="288" name="Google Shape;288;p28"/>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1"/>
            </a:solidFill>
            <a:ln>
              <a:noFill/>
            </a:ln>
          </p:spPr>
        </p:sp>
        <p:sp>
          <p:nvSpPr>
            <p:cNvPr id="289" name="Google Shape;289;p28"/>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90" name="Google Shape;290;p28"/>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dk1"/>
            </a:solidFill>
            <a:ln>
              <a:noFill/>
            </a:ln>
          </p:spPr>
        </p:sp>
        <p:sp>
          <p:nvSpPr>
            <p:cNvPr id="291" name="Google Shape;291;p28"/>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dk1"/>
            </a:solidFill>
            <a:ln>
              <a:noFill/>
            </a:ln>
          </p:spPr>
        </p:sp>
        <p:sp>
          <p:nvSpPr>
            <p:cNvPr id="292" name="Google Shape;292;p28"/>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chemeClr val="accent4"/>
            </a:solidFill>
            <a:ln>
              <a:noFill/>
            </a:ln>
          </p:spPr>
        </p:sp>
        <p:sp>
          <p:nvSpPr>
            <p:cNvPr id="293" name="Google Shape;293;p28"/>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chemeClr val="accent4"/>
            </a:solidFill>
            <a:ln>
              <a:noFill/>
            </a:ln>
          </p:spPr>
        </p:sp>
      </p:grpSp>
      <p:sp>
        <p:nvSpPr>
          <p:cNvPr id="294" name="Google Shape;294;p28"/>
          <p:cNvSpPr/>
          <p:nvPr/>
        </p:nvSpPr>
        <p:spPr>
          <a:xfrm>
            <a:off x="0" y="-18775"/>
            <a:ext cx="3360300" cy="1500300"/>
          </a:xfrm>
          <a:prstGeom prst="halfFrame">
            <a:avLst>
              <a:gd fmla="val 33333" name="adj1"/>
              <a:gd fmla="val 33333"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295" name="Google Shape;295;p28"/>
          <p:cNvSpPr/>
          <p:nvPr/>
        </p:nvSpPr>
        <p:spPr>
          <a:xfrm rot="10800000">
            <a:off x="5783700" y="3643200"/>
            <a:ext cx="3360300" cy="1500300"/>
          </a:xfrm>
          <a:prstGeom prst="halfFrame">
            <a:avLst>
              <a:gd fmla="val 33333" name="adj1"/>
              <a:gd fmla="val 33333"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chemeClr val="dk1"/>
                </a:solidFill>
              </a:rPr>
              <a:t>Phân tích từng thành phần chính</a:t>
            </a:r>
            <a:endParaRPr>
              <a:solidFill>
                <a:schemeClr val="dk1"/>
              </a:solidFill>
            </a:endParaRPr>
          </a:p>
        </p:txBody>
      </p:sp>
      <p:sp>
        <p:nvSpPr>
          <p:cNvPr id="301" name="Google Shape;301;p29"/>
          <p:cNvSpPr txBox="1"/>
          <p:nvPr/>
        </p:nvSpPr>
        <p:spPr>
          <a:xfrm>
            <a:off x="77550" y="1211350"/>
            <a:ext cx="5802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500">
                <a:solidFill>
                  <a:schemeClr val="dk2"/>
                </a:solidFill>
              </a:rPr>
              <a:t>🟢</a:t>
            </a:r>
            <a:r>
              <a:rPr lang="vi" sz="2000">
                <a:solidFill>
                  <a:schemeClr val="dk2"/>
                </a:solidFill>
              </a:rPr>
              <a:t> </a:t>
            </a:r>
            <a:r>
              <a:rPr b="1" lang="vi" sz="2000">
                <a:solidFill>
                  <a:schemeClr val="dk2"/>
                </a:solidFill>
              </a:rPr>
              <a:t>Frontend – Giao diện người dùng</a:t>
            </a:r>
            <a:endParaRPr sz="2300"/>
          </a:p>
        </p:txBody>
      </p:sp>
      <p:sp>
        <p:nvSpPr>
          <p:cNvPr id="302" name="Google Shape;302;p29"/>
          <p:cNvSpPr txBox="1"/>
          <p:nvPr/>
        </p:nvSpPr>
        <p:spPr>
          <a:xfrm>
            <a:off x="596150" y="1780750"/>
            <a:ext cx="3975900" cy="24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vi" sz="1200">
                <a:solidFill>
                  <a:srgbClr val="081B3A"/>
                </a:solidFill>
                <a:highlight>
                  <a:srgbClr val="FFFFFF"/>
                </a:highlight>
                <a:latin typeface="Roboto"/>
                <a:ea typeface="Roboto"/>
                <a:cs typeface="Roboto"/>
                <a:sym typeface="Roboto"/>
              </a:rPr>
              <a:t>Công nghệ sử dụng:</a:t>
            </a:r>
            <a:endParaRPr b="1" sz="1200">
              <a:solidFill>
                <a:srgbClr val="081B3A"/>
              </a:solidFill>
              <a:highlight>
                <a:srgbClr val="FFFFFF"/>
              </a:highlight>
              <a:latin typeface="Roboto"/>
              <a:ea typeface="Roboto"/>
              <a:cs typeface="Roboto"/>
              <a:sym typeface="Roboto"/>
            </a:endParaRPr>
          </a:p>
          <a:p>
            <a:pPr indent="-301625" lvl="0" marL="457200" rtl="0" algn="l">
              <a:lnSpc>
                <a:spcPct val="100000"/>
              </a:lnSpc>
              <a:spcBef>
                <a:spcPts val="0"/>
              </a:spcBef>
              <a:spcAft>
                <a:spcPts val="0"/>
              </a:spcAft>
              <a:buClr>
                <a:srgbClr val="081B3A"/>
              </a:buClr>
              <a:buSzPts val="1150"/>
              <a:buFont typeface="Roboto"/>
              <a:buChar char="❏"/>
            </a:pPr>
            <a:r>
              <a:rPr lang="vi" sz="1150">
                <a:solidFill>
                  <a:srgbClr val="081B3A"/>
                </a:solidFill>
                <a:highlight>
                  <a:srgbClr val="FFFFFF"/>
                </a:highlight>
                <a:latin typeface="Roboto"/>
                <a:ea typeface="Roboto"/>
                <a:cs typeface="Roboto"/>
                <a:sym typeface="Roboto"/>
              </a:rPr>
              <a:t>React.js</a:t>
            </a:r>
            <a:endParaRPr sz="1150">
              <a:solidFill>
                <a:srgbClr val="081B3A"/>
              </a:solidFill>
              <a:highlight>
                <a:srgbClr val="FFFFFF"/>
              </a:highlight>
              <a:latin typeface="Roboto"/>
              <a:ea typeface="Roboto"/>
              <a:cs typeface="Roboto"/>
              <a:sym typeface="Roboto"/>
            </a:endParaRPr>
          </a:p>
          <a:p>
            <a:pPr indent="-301625" lvl="0" marL="457200" rtl="0" algn="l">
              <a:lnSpc>
                <a:spcPct val="100000"/>
              </a:lnSpc>
              <a:spcBef>
                <a:spcPts val="0"/>
              </a:spcBef>
              <a:spcAft>
                <a:spcPts val="0"/>
              </a:spcAft>
              <a:buClr>
                <a:srgbClr val="081B3A"/>
              </a:buClr>
              <a:buSzPts val="1150"/>
              <a:buFont typeface="Roboto"/>
              <a:buChar char="❏"/>
            </a:pPr>
            <a:r>
              <a:rPr lang="vi" sz="1150">
                <a:solidFill>
                  <a:srgbClr val="081B3A"/>
                </a:solidFill>
                <a:highlight>
                  <a:srgbClr val="FFFFFF"/>
                </a:highlight>
                <a:latin typeface="Roboto"/>
                <a:ea typeface="Roboto"/>
                <a:cs typeface="Roboto"/>
                <a:sym typeface="Roboto"/>
              </a:rPr>
              <a:t>Redux</a:t>
            </a:r>
            <a:endParaRPr sz="1150">
              <a:solidFill>
                <a:srgbClr val="081B3A"/>
              </a:solidFill>
              <a:highlight>
                <a:srgbClr val="FFFFFF"/>
              </a:highlight>
              <a:latin typeface="Roboto"/>
              <a:ea typeface="Roboto"/>
              <a:cs typeface="Roboto"/>
              <a:sym typeface="Roboto"/>
            </a:endParaRPr>
          </a:p>
          <a:p>
            <a:pPr indent="-301625" lvl="0" marL="457200" rtl="0" algn="l">
              <a:lnSpc>
                <a:spcPct val="100000"/>
              </a:lnSpc>
              <a:spcBef>
                <a:spcPts val="0"/>
              </a:spcBef>
              <a:spcAft>
                <a:spcPts val="0"/>
              </a:spcAft>
              <a:buClr>
                <a:srgbClr val="081B3A"/>
              </a:buClr>
              <a:buSzPts val="1150"/>
              <a:buFont typeface="Roboto"/>
              <a:buChar char="❏"/>
            </a:pPr>
            <a:r>
              <a:rPr lang="vi" sz="1150">
                <a:solidFill>
                  <a:srgbClr val="081B3A"/>
                </a:solidFill>
                <a:highlight>
                  <a:srgbClr val="FFFFFF"/>
                </a:highlight>
                <a:latin typeface="Roboto"/>
                <a:ea typeface="Roboto"/>
                <a:cs typeface="Roboto"/>
                <a:sym typeface="Roboto"/>
              </a:rPr>
              <a:t>Next.js </a:t>
            </a:r>
            <a:endParaRPr sz="1150">
              <a:solidFill>
                <a:srgbClr val="081B3A"/>
              </a:solidFill>
              <a:highlight>
                <a:srgbClr val="FFFFFF"/>
              </a:highlight>
              <a:latin typeface="Roboto"/>
              <a:ea typeface="Roboto"/>
              <a:cs typeface="Roboto"/>
              <a:sym typeface="Roboto"/>
            </a:endParaRPr>
          </a:p>
          <a:p>
            <a:pPr indent="-301625" lvl="0" marL="457200" rtl="0" algn="l">
              <a:lnSpc>
                <a:spcPct val="100000"/>
              </a:lnSpc>
              <a:spcBef>
                <a:spcPts val="0"/>
              </a:spcBef>
              <a:spcAft>
                <a:spcPts val="0"/>
              </a:spcAft>
              <a:buClr>
                <a:srgbClr val="081B3A"/>
              </a:buClr>
              <a:buSzPts val="1150"/>
              <a:buFont typeface="Roboto"/>
              <a:buChar char="❏"/>
            </a:pPr>
            <a:r>
              <a:rPr lang="vi" sz="1150">
                <a:solidFill>
                  <a:srgbClr val="081B3A"/>
                </a:solidFill>
                <a:highlight>
                  <a:srgbClr val="FFFFFF"/>
                </a:highlight>
                <a:latin typeface="Roboto"/>
                <a:ea typeface="Roboto"/>
                <a:cs typeface="Roboto"/>
                <a:sym typeface="Roboto"/>
              </a:rPr>
              <a:t>Sass/SCSS</a:t>
            </a:r>
            <a:endParaRPr sz="1150">
              <a:solidFill>
                <a:srgbClr val="081B3A"/>
              </a:solidFill>
              <a:highlight>
                <a:srgbClr val="FFFFFF"/>
              </a:highlight>
              <a:latin typeface="Roboto"/>
              <a:ea typeface="Roboto"/>
              <a:cs typeface="Roboto"/>
              <a:sym typeface="Roboto"/>
            </a:endParaRPr>
          </a:p>
          <a:p>
            <a:pPr indent="-301625" lvl="0" marL="457200" rtl="0" algn="l">
              <a:lnSpc>
                <a:spcPct val="100000"/>
              </a:lnSpc>
              <a:spcBef>
                <a:spcPts val="0"/>
              </a:spcBef>
              <a:spcAft>
                <a:spcPts val="0"/>
              </a:spcAft>
              <a:buClr>
                <a:srgbClr val="081B3A"/>
              </a:buClr>
              <a:buSzPts val="1150"/>
              <a:buFont typeface="Roboto"/>
              <a:buChar char="❏"/>
            </a:pPr>
            <a:r>
              <a:rPr lang="vi" sz="1150">
                <a:solidFill>
                  <a:srgbClr val="081B3A"/>
                </a:solidFill>
                <a:highlight>
                  <a:srgbClr val="FFFFFF"/>
                </a:highlight>
                <a:latin typeface="Roboto"/>
                <a:ea typeface="Roboto"/>
                <a:cs typeface="Roboto"/>
                <a:sym typeface="Roboto"/>
              </a:rPr>
              <a:t>Axios hoặc Fetch API</a:t>
            </a:r>
            <a:endParaRPr sz="1150">
              <a:solidFill>
                <a:srgbClr val="081B3A"/>
              </a:solidFill>
              <a:highlight>
                <a:srgbClr val="FFFFFF"/>
              </a:highlight>
              <a:latin typeface="Roboto"/>
              <a:ea typeface="Roboto"/>
              <a:cs typeface="Roboto"/>
              <a:sym typeface="Roboto"/>
            </a:endParaRPr>
          </a:p>
          <a:p>
            <a:pPr indent="0" lvl="0" marL="0" rtl="0" algn="l">
              <a:lnSpc>
                <a:spcPct val="100000"/>
              </a:lnSpc>
              <a:spcBef>
                <a:spcPts val="1400"/>
              </a:spcBef>
              <a:spcAft>
                <a:spcPts val="0"/>
              </a:spcAft>
              <a:buNone/>
            </a:pPr>
            <a:r>
              <a:rPr b="1" lang="vi" sz="1200">
                <a:solidFill>
                  <a:srgbClr val="081B3A"/>
                </a:solidFill>
                <a:highlight>
                  <a:srgbClr val="FFFFFF"/>
                </a:highlight>
                <a:latin typeface="Roboto"/>
                <a:ea typeface="Roboto"/>
                <a:cs typeface="Roboto"/>
                <a:sym typeface="Roboto"/>
              </a:rPr>
              <a:t>Tính năng và tối ưu:</a:t>
            </a:r>
            <a:endParaRPr b="1" sz="1200">
              <a:solidFill>
                <a:srgbClr val="081B3A"/>
              </a:solidFill>
              <a:highlight>
                <a:srgbClr val="FFFFFF"/>
              </a:highlight>
              <a:latin typeface="Roboto"/>
              <a:ea typeface="Roboto"/>
              <a:cs typeface="Roboto"/>
              <a:sym typeface="Roboto"/>
            </a:endParaRPr>
          </a:p>
          <a:p>
            <a:pPr indent="-301625" lvl="0" marL="457200" rtl="0" algn="l">
              <a:lnSpc>
                <a:spcPct val="100000"/>
              </a:lnSpc>
              <a:spcBef>
                <a:spcPts val="400"/>
              </a:spcBef>
              <a:spcAft>
                <a:spcPts val="0"/>
              </a:spcAft>
              <a:buClr>
                <a:srgbClr val="081B3A"/>
              </a:buClr>
              <a:buSzPts val="1150"/>
              <a:buFont typeface="Roboto"/>
              <a:buChar char="❏"/>
            </a:pPr>
            <a:r>
              <a:rPr lang="vi" sz="1150">
                <a:solidFill>
                  <a:srgbClr val="081B3A"/>
                </a:solidFill>
                <a:highlight>
                  <a:srgbClr val="FFFFFF"/>
                </a:highlight>
                <a:latin typeface="Roboto"/>
                <a:ea typeface="Roboto"/>
                <a:cs typeface="Roboto"/>
                <a:sym typeface="Roboto"/>
              </a:rPr>
              <a:t>Tải trang nhanh (lazy loading, code splitting).</a:t>
            </a:r>
            <a:endParaRPr sz="1150">
              <a:solidFill>
                <a:srgbClr val="081B3A"/>
              </a:solidFill>
              <a:highlight>
                <a:srgbClr val="FFFFFF"/>
              </a:highlight>
              <a:latin typeface="Roboto"/>
              <a:ea typeface="Roboto"/>
              <a:cs typeface="Roboto"/>
              <a:sym typeface="Roboto"/>
            </a:endParaRPr>
          </a:p>
          <a:p>
            <a:pPr indent="-301625" lvl="0" marL="457200" rtl="0" algn="l">
              <a:lnSpc>
                <a:spcPct val="100000"/>
              </a:lnSpc>
              <a:spcBef>
                <a:spcPts val="0"/>
              </a:spcBef>
              <a:spcAft>
                <a:spcPts val="0"/>
              </a:spcAft>
              <a:buClr>
                <a:srgbClr val="081B3A"/>
              </a:buClr>
              <a:buSzPts val="1150"/>
              <a:buFont typeface="Roboto"/>
              <a:buChar char="❏"/>
            </a:pPr>
            <a:r>
              <a:rPr lang="vi" sz="1150">
                <a:solidFill>
                  <a:srgbClr val="081B3A"/>
                </a:solidFill>
                <a:highlight>
                  <a:srgbClr val="FFFFFF"/>
                </a:highlight>
                <a:latin typeface="Roboto"/>
                <a:ea typeface="Roboto"/>
                <a:cs typeface="Roboto"/>
                <a:sym typeface="Roboto"/>
              </a:rPr>
              <a:t>PWA support</a:t>
            </a:r>
            <a:endParaRPr sz="1150">
              <a:solidFill>
                <a:srgbClr val="081B3A"/>
              </a:solidFill>
              <a:highlight>
                <a:srgbClr val="FFFFFF"/>
              </a:highlight>
              <a:latin typeface="Roboto"/>
              <a:ea typeface="Roboto"/>
              <a:cs typeface="Roboto"/>
              <a:sym typeface="Roboto"/>
            </a:endParaRPr>
          </a:p>
          <a:p>
            <a:pPr indent="-301625" lvl="0" marL="457200" rtl="0" algn="l">
              <a:lnSpc>
                <a:spcPct val="100000"/>
              </a:lnSpc>
              <a:spcBef>
                <a:spcPts val="0"/>
              </a:spcBef>
              <a:spcAft>
                <a:spcPts val="0"/>
              </a:spcAft>
              <a:buClr>
                <a:srgbClr val="081B3A"/>
              </a:buClr>
              <a:buSzPts val="1150"/>
              <a:buFont typeface="Roboto"/>
              <a:buChar char="❏"/>
            </a:pPr>
            <a:r>
              <a:rPr lang="vi" sz="1150">
                <a:solidFill>
                  <a:srgbClr val="081B3A"/>
                </a:solidFill>
                <a:highlight>
                  <a:srgbClr val="FFFFFF"/>
                </a:highlight>
                <a:latin typeface="Roboto"/>
                <a:ea typeface="Roboto"/>
                <a:cs typeface="Roboto"/>
                <a:sym typeface="Roboto"/>
              </a:rPr>
              <a:t>Giao diện tương thích đa thiết bị</a:t>
            </a:r>
            <a:endParaRPr/>
          </a:p>
        </p:txBody>
      </p:sp>
      <p:pic>
        <p:nvPicPr>
          <p:cNvPr id="303" name="Google Shape;303;p29"/>
          <p:cNvPicPr preferRelativeResize="0"/>
          <p:nvPr/>
        </p:nvPicPr>
        <p:blipFill>
          <a:blip r:embed="rId3">
            <a:alphaModFix/>
          </a:blip>
          <a:stretch>
            <a:fillRect/>
          </a:stretch>
        </p:blipFill>
        <p:spPr>
          <a:xfrm>
            <a:off x="4626350" y="1696913"/>
            <a:ext cx="4267150" cy="2666969"/>
          </a:xfrm>
          <a:prstGeom prst="rect">
            <a:avLst/>
          </a:prstGeom>
          <a:noFill/>
          <a:ln>
            <a:noFill/>
          </a:ln>
        </p:spPr>
      </p:pic>
      <p:pic>
        <p:nvPicPr>
          <p:cNvPr id="304" name="Google Shape;304;p29" title="anhbiahsopee-removebg-preview.png"/>
          <p:cNvPicPr preferRelativeResize="0"/>
          <p:nvPr/>
        </p:nvPicPr>
        <p:blipFill>
          <a:blip r:embed="rId4">
            <a:alphaModFix/>
          </a:blip>
          <a:stretch>
            <a:fillRect/>
          </a:stretch>
        </p:blipFill>
        <p:spPr>
          <a:xfrm>
            <a:off x="0" y="-2"/>
            <a:ext cx="2051475" cy="107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chemeClr val="dk1"/>
                </a:solidFill>
              </a:rPr>
              <a:t>Phân tích từng thành phần chính</a:t>
            </a:r>
            <a:endParaRPr>
              <a:solidFill>
                <a:schemeClr val="dk1"/>
              </a:solidFill>
            </a:endParaRPr>
          </a:p>
        </p:txBody>
      </p:sp>
      <p:sp>
        <p:nvSpPr>
          <p:cNvPr id="310" name="Google Shape;310;p30"/>
          <p:cNvSpPr txBox="1"/>
          <p:nvPr/>
        </p:nvSpPr>
        <p:spPr>
          <a:xfrm>
            <a:off x="292100" y="1211350"/>
            <a:ext cx="453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000">
                <a:solidFill>
                  <a:schemeClr val="dk2"/>
                </a:solidFill>
                <a:latin typeface="Merriweather"/>
                <a:ea typeface="Merriweather"/>
                <a:cs typeface="Merriweather"/>
                <a:sym typeface="Merriweather"/>
              </a:rPr>
              <a:t>🟠 Backend – Server và API</a:t>
            </a:r>
            <a:endParaRPr b="1" sz="2300">
              <a:latin typeface="Merriweather"/>
              <a:ea typeface="Merriweather"/>
              <a:cs typeface="Merriweather"/>
              <a:sym typeface="Merriweather"/>
            </a:endParaRPr>
          </a:p>
        </p:txBody>
      </p:sp>
      <p:sp>
        <p:nvSpPr>
          <p:cNvPr id="311" name="Google Shape;311;p30"/>
          <p:cNvSpPr txBox="1"/>
          <p:nvPr/>
        </p:nvSpPr>
        <p:spPr>
          <a:xfrm>
            <a:off x="292100" y="1703950"/>
            <a:ext cx="21081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vi" sz="1500">
                <a:solidFill>
                  <a:srgbClr val="081B3A"/>
                </a:solidFill>
                <a:highlight>
                  <a:srgbClr val="FFFFFF"/>
                </a:highlight>
                <a:latin typeface="Merriweather"/>
                <a:ea typeface="Merriweather"/>
                <a:cs typeface="Merriweather"/>
                <a:sym typeface="Merriweather"/>
              </a:rPr>
              <a:t>Kiến trúc:</a:t>
            </a:r>
            <a:endParaRPr b="1" sz="1500">
              <a:solidFill>
                <a:srgbClr val="081B3A"/>
              </a:solidFill>
              <a:highlight>
                <a:srgbClr val="FFFFFF"/>
              </a:highlight>
              <a:latin typeface="Merriweather"/>
              <a:ea typeface="Merriweather"/>
              <a:cs typeface="Merriweather"/>
              <a:sym typeface="Merriweather"/>
            </a:endParaRPr>
          </a:p>
          <a:p>
            <a:pPr indent="-314325" lvl="0" marL="457200" rtl="0" algn="l">
              <a:lnSpc>
                <a:spcPct val="80000"/>
              </a:lnSpc>
              <a:spcBef>
                <a:spcPts val="0"/>
              </a:spcBef>
              <a:spcAft>
                <a:spcPts val="0"/>
              </a:spcAft>
              <a:buClr>
                <a:srgbClr val="081B3A"/>
              </a:buClr>
              <a:buSzPts val="1350"/>
              <a:buFont typeface="Merriweather"/>
              <a:buChar char="❏"/>
            </a:pPr>
            <a:r>
              <a:rPr b="1" lang="vi" sz="1350">
                <a:solidFill>
                  <a:srgbClr val="081B3A"/>
                </a:solidFill>
                <a:highlight>
                  <a:srgbClr val="FFFFFF"/>
                </a:highlight>
                <a:latin typeface="Merriweather"/>
                <a:ea typeface="Merriweather"/>
                <a:cs typeface="Merriweather"/>
                <a:sym typeface="Merriweather"/>
              </a:rPr>
              <a:t>Microservices</a:t>
            </a:r>
            <a:br>
              <a:rPr lang="vi" sz="1350">
                <a:solidFill>
                  <a:srgbClr val="081B3A"/>
                </a:solidFill>
                <a:highlight>
                  <a:srgbClr val="FFFFFF"/>
                </a:highlight>
                <a:latin typeface="Merriweather"/>
                <a:ea typeface="Merriweather"/>
                <a:cs typeface="Merriweather"/>
                <a:sym typeface="Merriweather"/>
              </a:rPr>
            </a:br>
            <a:r>
              <a:rPr lang="vi" sz="1350">
                <a:solidFill>
                  <a:srgbClr val="081B3A"/>
                </a:solidFill>
                <a:highlight>
                  <a:srgbClr val="FFFFFF"/>
                </a:highlight>
                <a:latin typeface="Merriweather"/>
                <a:ea typeface="Merriweather"/>
                <a:cs typeface="Merriweather"/>
                <a:sym typeface="Merriweather"/>
              </a:rPr>
              <a:t>	</a:t>
            </a:r>
            <a:endParaRPr sz="1350">
              <a:solidFill>
                <a:srgbClr val="081B3A"/>
              </a:solidFill>
              <a:highlight>
                <a:srgbClr val="FFFFFF"/>
              </a:highlight>
              <a:latin typeface="Merriweather"/>
              <a:ea typeface="Merriweather"/>
              <a:cs typeface="Merriweather"/>
              <a:sym typeface="Merriweather"/>
            </a:endParaRPr>
          </a:p>
          <a:p>
            <a:pPr indent="-314325" lvl="0" marL="457200" rtl="0" algn="l">
              <a:lnSpc>
                <a:spcPct val="80000"/>
              </a:lnSpc>
              <a:spcBef>
                <a:spcPts val="0"/>
              </a:spcBef>
              <a:spcAft>
                <a:spcPts val="0"/>
              </a:spcAft>
              <a:buClr>
                <a:srgbClr val="081B3A"/>
              </a:buClr>
              <a:buSzPts val="1350"/>
              <a:buFont typeface="Merriweather"/>
              <a:buChar char="❏"/>
            </a:pPr>
            <a:r>
              <a:rPr b="1" lang="vi" sz="1350">
                <a:solidFill>
                  <a:srgbClr val="081B3A"/>
                </a:solidFill>
                <a:highlight>
                  <a:srgbClr val="FFFFFF"/>
                </a:highlight>
                <a:latin typeface="Merriweather"/>
                <a:ea typeface="Merriweather"/>
                <a:cs typeface="Merriweather"/>
                <a:sym typeface="Merriweather"/>
              </a:rPr>
              <a:t>API Gateway</a:t>
            </a:r>
            <a:br>
              <a:rPr lang="vi" sz="1350">
                <a:solidFill>
                  <a:srgbClr val="081B3A"/>
                </a:solidFill>
                <a:highlight>
                  <a:srgbClr val="FFFFFF"/>
                </a:highlight>
                <a:latin typeface="Merriweather"/>
                <a:ea typeface="Merriweather"/>
                <a:cs typeface="Merriweather"/>
                <a:sym typeface="Merriweather"/>
              </a:rPr>
            </a:br>
            <a:endParaRPr sz="1350">
              <a:solidFill>
                <a:srgbClr val="081B3A"/>
              </a:solidFill>
              <a:highlight>
                <a:srgbClr val="FFFFFF"/>
              </a:highlight>
              <a:latin typeface="Merriweather"/>
              <a:ea typeface="Merriweather"/>
              <a:cs typeface="Merriweather"/>
              <a:sym typeface="Merriweather"/>
            </a:endParaRPr>
          </a:p>
          <a:p>
            <a:pPr indent="-314325" lvl="0" marL="457200" rtl="0" algn="l">
              <a:lnSpc>
                <a:spcPct val="80000"/>
              </a:lnSpc>
              <a:spcBef>
                <a:spcPts val="0"/>
              </a:spcBef>
              <a:spcAft>
                <a:spcPts val="0"/>
              </a:spcAft>
              <a:buClr>
                <a:srgbClr val="081B3A"/>
              </a:buClr>
              <a:buSzPts val="1350"/>
              <a:buFont typeface="Merriweather"/>
              <a:buChar char="❏"/>
            </a:pPr>
            <a:r>
              <a:rPr b="1" lang="vi" sz="1350">
                <a:solidFill>
                  <a:srgbClr val="081B3A"/>
                </a:solidFill>
                <a:highlight>
                  <a:srgbClr val="FFFFFF"/>
                </a:highlight>
                <a:latin typeface="Merriweather"/>
                <a:ea typeface="Merriweather"/>
                <a:cs typeface="Merriweather"/>
                <a:sym typeface="Merriweather"/>
              </a:rPr>
              <a:t>Service Mesh</a:t>
            </a:r>
            <a:r>
              <a:rPr lang="vi" sz="1350">
                <a:solidFill>
                  <a:srgbClr val="081B3A"/>
                </a:solidFill>
                <a:highlight>
                  <a:srgbClr val="FFFFFF"/>
                </a:highlight>
                <a:latin typeface="Merriweather"/>
                <a:ea typeface="Merriweather"/>
                <a:cs typeface="Merriweather"/>
                <a:sym typeface="Merriweather"/>
              </a:rPr>
              <a:t> </a:t>
            </a:r>
            <a:endParaRPr sz="1350">
              <a:solidFill>
                <a:srgbClr val="081B3A"/>
              </a:solidFill>
              <a:highlight>
                <a:srgbClr val="FFFFFF"/>
              </a:highlight>
              <a:latin typeface="Merriweather"/>
              <a:ea typeface="Merriweather"/>
              <a:cs typeface="Merriweather"/>
              <a:sym typeface="Merriweather"/>
            </a:endParaRPr>
          </a:p>
          <a:p>
            <a:pPr indent="0" lvl="0" marL="0" rtl="0" algn="l">
              <a:lnSpc>
                <a:spcPct val="115000"/>
              </a:lnSpc>
              <a:spcBef>
                <a:spcPts val="1400"/>
              </a:spcBef>
              <a:spcAft>
                <a:spcPts val="0"/>
              </a:spcAft>
              <a:buNone/>
            </a:pPr>
            <a:r>
              <a:rPr b="1" lang="vi" sz="1500">
                <a:solidFill>
                  <a:srgbClr val="081B3A"/>
                </a:solidFill>
                <a:highlight>
                  <a:srgbClr val="FFFFFF"/>
                </a:highlight>
                <a:latin typeface="Merriweather"/>
                <a:ea typeface="Merriweather"/>
                <a:cs typeface="Merriweather"/>
                <a:sym typeface="Merriweather"/>
              </a:rPr>
              <a:t>Công nghệ sử dụng:</a:t>
            </a:r>
            <a:endParaRPr b="1" sz="1500">
              <a:solidFill>
                <a:srgbClr val="081B3A"/>
              </a:solidFill>
              <a:highlight>
                <a:srgbClr val="FFFFFF"/>
              </a:highlight>
              <a:latin typeface="Merriweather"/>
              <a:ea typeface="Merriweather"/>
              <a:cs typeface="Merriweather"/>
              <a:sym typeface="Merriweather"/>
            </a:endParaRPr>
          </a:p>
          <a:p>
            <a:pPr indent="-314325" lvl="0" marL="457200" rtl="0" algn="l">
              <a:lnSpc>
                <a:spcPct val="80000"/>
              </a:lnSpc>
              <a:spcBef>
                <a:spcPts val="400"/>
              </a:spcBef>
              <a:spcAft>
                <a:spcPts val="0"/>
              </a:spcAft>
              <a:buClr>
                <a:srgbClr val="081B3A"/>
              </a:buClr>
              <a:buSzPts val="1350"/>
              <a:buFont typeface="Merriweather"/>
              <a:buChar char="❏"/>
            </a:pPr>
            <a:r>
              <a:rPr b="1" lang="vi" sz="1350" u="sng">
                <a:solidFill>
                  <a:schemeClr val="hlink"/>
                </a:solidFill>
                <a:highlight>
                  <a:srgbClr val="FFFFFF"/>
                </a:highlight>
                <a:latin typeface="Merriweather"/>
                <a:ea typeface="Merriweather"/>
                <a:cs typeface="Merriweather"/>
                <a:sym typeface="Merriweather"/>
                <a:hlinkClick r:id="rId3"/>
              </a:rPr>
              <a:t>Node.js</a:t>
            </a:r>
            <a:endParaRPr sz="1350">
              <a:solidFill>
                <a:srgbClr val="081B3A"/>
              </a:solidFill>
              <a:highlight>
                <a:srgbClr val="FFFFFF"/>
              </a:highlight>
              <a:latin typeface="Merriweather"/>
              <a:ea typeface="Merriweather"/>
              <a:cs typeface="Merriweather"/>
              <a:sym typeface="Merriweather"/>
            </a:endParaRPr>
          </a:p>
          <a:p>
            <a:pPr indent="0" lvl="0" marL="0" rtl="0" algn="l">
              <a:lnSpc>
                <a:spcPct val="80000"/>
              </a:lnSpc>
              <a:spcBef>
                <a:spcPts val="0"/>
              </a:spcBef>
              <a:spcAft>
                <a:spcPts val="0"/>
              </a:spcAft>
              <a:buNone/>
            </a:pPr>
            <a:r>
              <a:t/>
            </a:r>
            <a:endParaRPr sz="1350">
              <a:solidFill>
                <a:srgbClr val="081B3A"/>
              </a:solidFill>
              <a:highlight>
                <a:srgbClr val="FFFFFF"/>
              </a:highlight>
              <a:latin typeface="Merriweather"/>
              <a:ea typeface="Merriweather"/>
              <a:cs typeface="Merriweather"/>
              <a:sym typeface="Merriweather"/>
            </a:endParaRPr>
          </a:p>
          <a:p>
            <a:pPr indent="-314325" lvl="0" marL="457200" rtl="0" algn="l">
              <a:lnSpc>
                <a:spcPct val="80000"/>
              </a:lnSpc>
              <a:spcBef>
                <a:spcPts val="0"/>
              </a:spcBef>
              <a:spcAft>
                <a:spcPts val="0"/>
              </a:spcAft>
              <a:buClr>
                <a:srgbClr val="081B3A"/>
              </a:buClr>
              <a:buSzPts val="1350"/>
              <a:buFont typeface="Merriweather"/>
              <a:buChar char="❏"/>
            </a:pPr>
            <a:r>
              <a:rPr b="1" lang="vi" sz="1350">
                <a:solidFill>
                  <a:srgbClr val="081B3A"/>
                </a:solidFill>
                <a:highlight>
                  <a:srgbClr val="FFFFFF"/>
                </a:highlight>
                <a:latin typeface="Merriweather"/>
                <a:ea typeface="Merriweather"/>
                <a:cs typeface="Merriweather"/>
                <a:sym typeface="Merriweather"/>
              </a:rPr>
              <a:t>Java/Spring Boot</a:t>
            </a:r>
            <a:br>
              <a:rPr lang="vi" sz="1350">
                <a:solidFill>
                  <a:srgbClr val="081B3A"/>
                </a:solidFill>
                <a:highlight>
                  <a:srgbClr val="FFFFFF"/>
                </a:highlight>
                <a:latin typeface="Merriweather"/>
                <a:ea typeface="Merriweather"/>
                <a:cs typeface="Merriweather"/>
                <a:sym typeface="Merriweather"/>
              </a:rPr>
            </a:br>
            <a:endParaRPr sz="1350">
              <a:solidFill>
                <a:srgbClr val="081B3A"/>
              </a:solidFill>
              <a:highlight>
                <a:srgbClr val="FFFFFF"/>
              </a:highlight>
              <a:latin typeface="Merriweather"/>
              <a:ea typeface="Merriweather"/>
              <a:cs typeface="Merriweather"/>
              <a:sym typeface="Merriweather"/>
            </a:endParaRPr>
          </a:p>
          <a:p>
            <a:pPr indent="-314325" lvl="0" marL="457200" rtl="0" algn="l">
              <a:lnSpc>
                <a:spcPct val="80000"/>
              </a:lnSpc>
              <a:spcBef>
                <a:spcPts val="0"/>
              </a:spcBef>
              <a:spcAft>
                <a:spcPts val="0"/>
              </a:spcAft>
              <a:buClr>
                <a:srgbClr val="081B3A"/>
              </a:buClr>
              <a:buSzPts val="1350"/>
              <a:buFont typeface="Merriweather"/>
              <a:buChar char="❏"/>
            </a:pPr>
            <a:r>
              <a:rPr b="1" lang="vi" sz="1350">
                <a:solidFill>
                  <a:srgbClr val="081B3A"/>
                </a:solidFill>
                <a:highlight>
                  <a:srgbClr val="FFFFFF"/>
                </a:highlight>
                <a:latin typeface="Merriweather"/>
                <a:ea typeface="Merriweather"/>
                <a:cs typeface="Merriweather"/>
                <a:sym typeface="Merriweather"/>
              </a:rPr>
              <a:t>Go (Golang)</a:t>
            </a:r>
            <a:endParaRPr sz="1350">
              <a:solidFill>
                <a:srgbClr val="081B3A"/>
              </a:solidFill>
              <a:highlight>
                <a:srgbClr val="FFFFFF"/>
              </a:highlight>
              <a:latin typeface="Merriweather"/>
              <a:ea typeface="Merriweather"/>
              <a:cs typeface="Merriweather"/>
              <a:sym typeface="Merriweather"/>
            </a:endParaRPr>
          </a:p>
        </p:txBody>
      </p:sp>
      <p:sp>
        <p:nvSpPr>
          <p:cNvPr id="312" name="Google Shape;312;p30"/>
          <p:cNvSpPr txBox="1"/>
          <p:nvPr/>
        </p:nvSpPr>
        <p:spPr>
          <a:xfrm>
            <a:off x="2804400" y="1703950"/>
            <a:ext cx="2108100" cy="284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vi" sz="1500">
                <a:solidFill>
                  <a:srgbClr val="081B3A"/>
                </a:solidFill>
                <a:highlight>
                  <a:schemeClr val="lt1"/>
                </a:highlight>
                <a:latin typeface="Merriweather"/>
                <a:ea typeface="Merriweather"/>
                <a:cs typeface="Merriweather"/>
                <a:sym typeface="Merriweather"/>
              </a:rPr>
              <a:t>Giao tiếp:</a:t>
            </a:r>
            <a:endParaRPr b="1" sz="1500">
              <a:solidFill>
                <a:srgbClr val="081B3A"/>
              </a:solidFill>
              <a:highlight>
                <a:schemeClr val="lt1"/>
              </a:highlight>
              <a:latin typeface="Merriweather"/>
              <a:ea typeface="Merriweather"/>
              <a:cs typeface="Merriweather"/>
              <a:sym typeface="Merriweather"/>
            </a:endParaRPr>
          </a:p>
          <a:p>
            <a:pPr indent="-323850" lvl="0" marL="457200" rtl="0" algn="l">
              <a:lnSpc>
                <a:spcPct val="80000"/>
              </a:lnSpc>
              <a:spcBef>
                <a:spcPts val="400"/>
              </a:spcBef>
              <a:spcAft>
                <a:spcPts val="0"/>
              </a:spcAft>
              <a:buClr>
                <a:srgbClr val="081B3A"/>
              </a:buClr>
              <a:buSzPts val="1500"/>
              <a:buFont typeface="Merriweather"/>
              <a:buChar char="❏"/>
            </a:pPr>
            <a:r>
              <a:rPr b="1" lang="vi" sz="1500">
                <a:solidFill>
                  <a:srgbClr val="081B3A"/>
                </a:solidFill>
                <a:highlight>
                  <a:schemeClr val="lt1"/>
                </a:highlight>
                <a:latin typeface="Merriweather"/>
                <a:ea typeface="Merriweather"/>
                <a:cs typeface="Merriweather"/>
                <a:sym typeface="Merriweather"/>
              </a:rPr>
              <a:t>REST API</a:t>
            </a:r>
            <a:r>
              <a:rPr lang="vi" sz="1500">
                <a:solidFill>
                  <a:srgbClr val="081B3A"/>
                </a:solidFill>
                <a:highlight>
                  <a:schemeClr val="lt1"/>
                </a:highlight>
                <a:latin typeface="Merriweather"/>
                <a:ea typeface="Merriweather"/>
                <a:cs typeface="Merriweather"/>
                <a:sym typeface="Merriweather"/>
              </a:rPr>
              <a:t> / </a:t>
            </a:r>
            <a:r>
              <a:rPr b="1" lang="vi" sz="1500">
                <a:solidFill>
                  <a:srgbClr val="081B3A"/>
                </a:solidFill>
                <a:highlight>
                  <a:schemeClr val="lt1"/>
                </a:highlight>
                <a:latin typeface="Merriweather"/>
                <a:ea typeface="Merriweather"/>
                <a:cs typeface="Merriweather"/>
                <a:sym typeface="Merriweather"/>
              </a:rPr>
              <a:t>gRPC</a:t>
            </a:r>
            <a:br>
              <a:rPr lang="vi" sz="1500">
                <a:solidFill>
                  <a:srgbClr val="081B3A"/>
                </a:solidFill>
                <a:highlight>
                  <a:schemeClr val="lt1"/>
                </a:highlight>
                <a:latin typeface="Merriweather"/>
                <a:ea typeface="Merriweather"/>
                <a:cs typeface="Merriweather"/>
                <a:sym typeface="Merriweather"/>
              </a:rPr>
            </a:br>
            <a:endParaRPr sz="1500">
              <a:solidFill>
                <a:srgbClr val="081B3A"/>
              </a:solidFill>
              <a:highlight>
                <a:schemeClr val="lt1"/>
              </a:highlight>
              <a:latin typeface="Merriweather"/>
              <a:ea typeface="Merriweather"/>
              <a:cs typeface="Merriweather"/>
              <a:sym typeface="Merriweather"/>
            </a:endParaRPr>
          </a:p>
          <a:p>
            <a:pPr indent="-323850" lvl="0" marL="457200" rtl="0" algn="l">
              <a:lnSpc>
                <a:spcPct val="80000"/>
              </a:lnSpc>
              <a:spcBef>
                <a:spcPts val="0"/>
              </a:spcBef>
              <a:spcAft>
                <a:spcPts val="0"/>
              </a:spcAft>
              <a:buClr>
                <a:srgbClr val="081B3A"/>
              </a:buClr>
              <a:buSzPts val="1500"/>
              <a:buFont typeface="Merriweather"/>
              <a:buChar char="❏"/>
            </a:pPr>
            <a:r>
              <a:rPr b="1" lang="vi" sz="1500">
                <a:solidFill>
                  <a:srgbClr val="081B3A"/>
                </a:solidFill>
                <a:highlight>
                  <a:schemeClr val="lt1"/>
                </a:highlight>
                <a:latin typeface="Merriweather"/>
                <a:ea typeface="Merriweather"/>
                <a:cs typeface="Merriweather"/>
                <a:sym typeface="Merriweather"/>
              </a:rPr>
              <a:t>RabbitMQ / Kafka</a:t>
            </a:r>
            <a:endParaRPr sz="1500">
              <a:solidFill>
                <a:srgbClr val="081B3A"/>
              </a:solidFill>
              <a:highlight>
                <a:schemeClr val="lt1"/>
              </a:highlight>
              <a:latin typeface="Merriweather"/>
              <a:ea typeface="Merriweather"/>
              <a:cs typeface="Merriweather"/>
              <a:sym typeface="Merriweather"/>
            </a:endParaRPr>
          </a:p>
          <a:p>
            <a:pPr indent="0" lvl="0" marL="0" rtl="0" algn="l">
              <a:lnSpc>
                <a:spcPct val="115000"/>
              </a:lnSpc>
              <a:spcBef>
                <a:spcPts val="1400"/>
              </a:spcBef>
              <a:spcAft>
                <a:spcPts val="0"/>
              </a:spcAft>
              <a:buNone/>
            </a:pPr>
            <a:r>
              <a:rPr b="1" lang="vi" sz="1500">
                <a:solidFill>
                  <a:srgbClr val="081B3A"/>
                </a:solidFill>
                <a:highlight>
                  <a:schemeClr val="lt1"/>
                </a:highlight>
                <a:latin typeface="Merriweather"/>
                <a:ea typeface="Merriweather"/>
                <a:cs typeface="Merriweather"/>
                <a:sym typeface="Merriweather"/>
              </a:rPr>
              <a:t>Bảo mật:</a:t>
            </a:r>
            <a:endParaRPr b="1" sz="1500">
              <a:solidFill>
                <a:srgbClr val="081B3A"/>
              </a:solidFill>
              <a:highlight>
                <a:schemeClr val="lt1"/>
              </a:highlight>
              <a:latin typeface="Merriweather"/>
              <a:ea typeface="Merriweather"/>
              <a:cs typeface="Merriweather"/>
              <a:sym typeface="Merriweather"/>
            </a:endParaRPr>
          </a:p>
          <a:p>
            <a:pPr indent="-323850" lvl="0" marL="457200" rtl="0" algn="l">
              <a:spcBef>
                <a:spcPts val="400"/>
              </a:spcBef>
              <a:spcAft>
                <a:spcPts val="0"/>
              </a:spcAft>
              <a:buClr>
                <a:srgbClr val="081B3A"/>
              </a:buClr>
              <a:buSzPts val="1500"/>
              <a:buFont typeface="Merriweather"/>
              <a:buChar char="❏"/>
            </a:pPr>
            <a:r>
              <a:rPr b="1" lang="vi" sz="1500">
                <a:solidFill>
                  <a:srgbClr val="081B3A"/>
                </a:solidFill>
                <a:highlight>
                  <a:schemeClr val="lt1"/>
                </a:highlight>
                <a:latin typeface="Merriweather"/>
                <a:ea typeface="Merriweather"/>
                <a:cs typeface="Merriweather"/>
                <a:sym typeface="Merriweather"/>
              </a:rPr>
              <a:t>JWT / OAuth2</a:t>
            </a:r>
            <a:endParaRPr sz="1500">
              <a:solidFill>
                <a:srgbClr val="081B3A"/>
              </a:solidFill>
              <a:highlight>
                <a:schemeClr val="lt1"/>
              </a:highlight>
              <a:latin typeface="Merriweather"/>
              <a:ea typeface="Merriweather"/>
              <a:cs typeface="Merriweather"/>
              <a:sym typeface="Merriweather"/>
            </a:endParaRPr>
          </a:p>
          <a:p>
            <a:pPr indent="-323850" lvl="0" marL="457200" rtl="0" algn="l">
              <a:spcBef>
                <a:spcPts val="0"/>
              </a:spcBef>
              <a:spcAft>
                <a:spcPts val="0"/>
              </a:spcAft>
              <a:buClr>
                <a:srgbClr val="081B3A"/>
              </a:buClr>
              <a:buSzPts val="1500"/>
              <a:buFont typeface="Merriweather"/>
              <a:buChar char="❏"/>
            </a:pPr>
            <a:r>
              <a:rPr b="1" lang="vi" sz="1500">
                <a:solidFill>
                  <a:srgbClr val="081B3A"/>
                </a:solidFill>
                <a:highlight>
                  <a:schemeClr val="lt1"/>
                </a:highlight>
                <a:latin typeface="Merriweather"/>
                <a:ea typeface="Merriweather"/>
                <a:cs typeface="Merriweather"/>
                <a:sym typeface="Merriweather"/>
              </a:rPr>
              <a:t>Rate limiting</a:t>
            </a:r>
            <a:endParaRPr sz="1500">
              <a:solidFill>
                <a:srgbClr val="081B3A"/>
              </a:solidFill>
              <a:highlight>
                <a:schemeClr val="lt1"/>
              </a:highlight>
              <a:latin typeface="Merriweather"/>
              <a:ea typeface="Merriweather"/>
              <a:cs typeface="Merriweather"/>
              <a:sym typeface="Merriweather"/>
            </a:endParaRPr>
          </a:p>
          <a:p>
            <a:pPr indent="-323850" lvl="0" marL="457200" rtl="0" algn="l">
              <a:spcBef>
                <a:spcPts val="0"/>
              </a:spcBef>
              <a:spcAft>
                <a:spcPts val="0"/>
              </a:spcAft>
              <a:buClr>
                <a:srgbClr val="081B3A"/>
              </a:buClr>
              <a:buSzPts val="1500"/>
              <a:buFont typeface="Merriweather"/>
              <a:buChar char="❏"/>
            </a:pPr>
            <a:r>
              <a:rPr b="1" lang="vi" sz="1500">
                <a:solidFill>
                  <a:srgbClr val="081B3A"/>
                </a:solidFill>
                <a:highlight>
                  <a:schemeClr val="lt1"/>
                </a:highlight>
                <a:latin typeface="Merriweather"/>
                <a:ea typeface="Merriweather"/>
                <a:cs typeface="Merriweather"/>
                <a:sym typeface="Merriweather"/>
              </a:rPr>
              <a:t>Logging và Monitoring</a:t>
            </a:r>
            <a:endParaRPr sz="1500"/>
          </a:p>
        </p:txBody>
      </p:sp>
      <p:cxnSp>
        <p:nvCxnSpPr>
          <p:cNvPr id="313" name="Google Shape;313;p30"/>
          <p:cNvCxnSpPr/>
          <p:nvPr/>
        </p:nvCxnSpPr>
        <p:spPr>
          <a:xfrm>
            <a:off x="2559050" y="1703950"/>
            <a:ext cx="0" cy="2752800"/>
          </a:xfrm>
          <a:prstGeom prst="straightConnector1">
            <a:avLst/>
          </a:prstGeom>
          <a:noFill/>
          <a:ln cap="flat" cmpd="sng" w="19050">
            <a:solidFill>
              <a:schemeClr val="dk2"/>
            </a:solidFill>
            <a:prstDash val="solid"/>
            <a:round/>
            <a:headEnd len="med" w="med" type="none"/>
            <a:tailEnd len="med" w="med" type="none"/>
          </a:ln>
        </p:spPr>
      </p:cxnSp>
      <p:pic>
        <p:nvPicPr>
          <p:cNvPr id="314" name="Google Shape;314;p30"/>
          <p:cNvPicPr preferRelativeResize="0"/>
          <p:nvPr/>
        </p:nvPicPr>
        <p:blipFill>
          <a:blip r:embed="rId4">
            <a:alphaModFix/>
          </a:blip>
          <a:stretch>
            <a:fillRect/>
          </a:stretch>
        </p:blipFill>
        <p:spPr>
          <a:xfrm>
            <a:off x="4912500" y="1670588"/>
            <a:ext cx="3926700" cy="2208769"/>
          </a:xfrm>
          <a:prstGeom prst="rect">
            <a:avLst/>
          </a:prstGeom>
          <a:noFill/>
          <a:ln>
            <a:noFill/>
          </a:ln>
        </p:spPr>
      </p:pic>
      <p:pic>
        <p:nvPicPr>
          <p:cNvPr id="315" name="Google Shape;315;p30" title="anhbiahsopee-removebg-preview.png"/>
          <p:cNvPicPr preferRelativeResize="0"/>
          <p:nvPr/>
        </p:nvPicPr>
        <p:blipFill>
          <a:blip r:embed="rId5">
            <a:alphaModFix/>
          </a:blip>
          <a:stretch>
            <a:fillRect/>
          </a:stretch>
        </p:blipFill>
        <p:spPr>
          <a:xfrm>
            <a:off x="0" y="-2"/>
            <a:ext cx="2051475" cy="1077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chemeClr val="dk1"/>
                </a:solidFill>
              </a:rPr>
              <a:t>Phân tích từng thành phần chính</a:t>
            </a:r>
            <a:endParaRPr>
              <a:solidFill>
                <a:schemeClr val="dk1"/>
              </a:solidFill>
            </a:endParaRPr>
          </a:p>
        </p:txBody>
      </p:sp>
      <p:sp>
        <p:nvSpPr>
          <p:cNvPr id="321" name="Google Shape;321;p31"/>
          <p:cNvSpPr txBox="1"/>
          <p:nvPr/>
        </p:nvSpPr>
        <p:spPr>
          <a:xfrm>
            <a:off x="317500" y="1211350"/>
            <a:ext cx="458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000">
                <a:solidFill>
                  <a:schemeClr val="dk2"/>
                </a:solidFill>
                <a:latin typeface="Merriweather"/>
                <a:ea typeface="Merriweather"/>
                <a:cs typeface="Merriweather"/>
                <a:sym typeface="Merriweather"/>
              </a:rPr>
              <a:t>🔵 Database – Lưu trữ dữ liệu</a:t>
            </a:r>
            <a:endParaRPr b="1" sz="2300">
              <a:latin typeface="Merriweather"/>
              <a:ea typeface="Merriweather"/>
              <a:cs typeface="Merriweather"/>
              <a:sym typeface="Merriweather"/>
            </a:endParaRPr>
          </a:p>
        </p:txBody>
      </p:sp>
      <p:graphicFrame>
        <p:nvGraphicFramePr>
          <p:cNvPr id="322" name="Google Shape;322;p31"/>
          <p:cNvGraphicFramePr/>
          <p:nvPr/>
        </p:nvGraphicFramePr>
        <p:xfrm>
          <a:off x="593875" y="1703950"/>
          <a:ext cx="3000000" cy="3000000"/>
        </p:xfrm>
        <a:graphic>
          <a:graphicData uri="http://schemas.openxmlformats.org/drawingml/2006/table">
            <a:tbl>
              <a:tblPr>
                <a:noFill/>
                <a:tableStyleId>{81CA88DF-D612-4E35-B723-10FF5FDD90DD}</a:tableStyleId>
              </a:tblPr>
              <a:tblGrid>
                <a:gridCol w="1684075"/>
                <a:gridCol w="3787150"/>
              </a:tblGrid>
              <a:tr h="579950">
                <a:tc>
                  <a:txBody>
                    <a:bodyPr/>
                    <a:lstStyle/>
                    <a:p>
                      <a:pPr indent="0" lvl="0" marL="0" rtl="0" algn="ctr">
                        <a:lnSpc>
                          <a:spcPct val="115000"/>
                        </a:lnSpc>
                        <a:spcBef>
                          <a:spcPts val="0"/>
                        </a:spcBef>
                        <a:spcAft>
                          <a:spcPts val="1200"/>
                        </a:spcAft>
                        <a:buNone/>
                      </a:pPr>
                      <a:r>
                        <a:rPr b="1" lang="vi" sz="1150">
                          <a:solidFill>
                            <a:srgbClr val="081B3A"/>
                          </a:solidFill>
                          <a:highlight>
                            <a:srgbClr val="FFFFFF"/>
                          </a:highlight>
                          <a:latin typeface="Roboto"/>
                          <a:ea typeface="Roboto"/>
                          <a:cs typeface="Roboto"/>
                          <a:sym typeface="Roboto"/>
                        </a:rPr>
                        <a:t>Thành phần</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vi" sz="1150">
                          <a:solidFill>
                            <a:srgbClr val="081B3A"/>
                          </a:solidFill>
                          <a:highlight>
                            <a:srgbClr val="FFFFFF"/>
                          </a:highlight>
                          <a:latin typeface="Roboto"/>
                          <a:ea typeface="Roboto"/>
                          <a:cs typeface="Roboto"/>
                          <a:sym typeface="Roboto"/>
                        </a:rPr>
                        <a:t>Mục đích chính</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79950">
                <a:tc>
                  <a:txBody>
                    <a:bodyPr/>
                    <a:lstStyle/>
                    <a:p>
                      <a:pPr indent="0" lvl="0" marL="0" rtl="0" algn="ctr">
                        <a:lnSpc>
                          <a:spcPct val="115000"/>
                        </a:lnSpc>
                        <a:spcBef>
                          <a:spcPts val="0"/>
                        </a:spcBef>
                        <a:spcAft>
                          <a:spcPts val="1200"/>
                        </a:spcAft>
                        <a:buNone/>
                      </a:pPr>
                      <a:r>
                        <a:rPr b="1" lang="vi" sz="1150">
                          <a:solidFill>
                            <a:srgbClr val="081B3A"/>
                          </a:solidFill>
                          <a:highlight>
                            <a:srgbClr val="FFFFFF"/>
                          </a:highlight>
                          <a:latin typeface="Roboto"/>
                          <a:ea typeface="Roboto"/>
                          <a:cs typeface="Roboto"/>
                          <a:sym typeface="Roboto"/>
                        </a:rPr>
                        <a:t>MySQL</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vi" sz="1150">
                          <a:solidFill>
                            <a:srgbClr val="081B3A"/>
                          </a:solidFill>
                          <a:highlight>
                            <a:srgbClr val="FFFFFF"/>
                          </a:highlight>
                          <a:latin typeface="Roboto"/>
                          <a:ea typeface="Roboto"/>
                          <a:cs typeface="Roboto"/>
                          <a:sym typeface="Roboto"/>
                        </a:rPr>
                        <a:t>Lưu trữ dữ liệu quan hệ: User, Order, Payment</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79950">
                <a:tc>
                  <a:txBody>
                    <a:bodyPr/>
                    <a:lstStyle/>
                    <a:p>
                      <a:pPr indent="0" lvl="0" marL="0" rtl="0" algn="ctr">
                        <a:lnSpc>
                          <a:spcPct val="115000"/>
                        </a:lnSpc>
                        <a:spcBef>
                          <a:spcPts val="0"/>
                        </a:spcBef>
                        <a:spcAft>
                          <a:spcPts val="1200"/>
                        </a:spcAft>
                        <a:buNone/>
                      </a:pPr>
                      <a:r>
                        <a:rPr b="1" lang="vi" sz="1150">
                          <a:solidFill>
                            <a:srgbClr val="081B3A"/>
                          </a:solidFill>
                          <a:highlight>
                            <a:srgbClr val="FFFFFF"/>
                          </a:highlight>
                          <a:latin typeface="Roboto"/>
                          <a:ea typeface="Roboto"/>
                          <a:cs typeface="Roboto"/>
                          <a:sym typeface="Roboto"/>
                        </a:rPr>
                        <a:t>Redis</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vi" sz="1150">
                          <a:solidFill>
                            <a:srgbClr val="081B3A"/>
                          </a:solidFill>
                          <a:highlight>
                            <a:srgbClr val="FFFFFF"/>
                          </a:highlight>
                          <a:latin typeface="Roboto"/>
                          <a:ea typeface="Roboto"/>
                          <a:cs typeface="Roboto"/>
                          <a:sym typeface="Roboto"/>
                        </a:rPr>
                        <a:t>Cache dữ liệu: Token, giỏ hàng, ranking</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79950">
                <a:tc>
                  <a:txBody>
                    <a:bodyPr/>
                    <a:lstStyle/>
                    <a:p>
                      <a:pPr indent="0" lvl="0" marL="0" rtl="0" algn="ctr">
                        <a:lnSpc>
                          <a:spcPct val="115000"/>
                        </a:lnSpc>
                        <a:spcBef>
                          <a:spcPts val="0"/>
                        </a:spcBef>
                        <a:spcAft>
                          <a:spcPts val="1200"/>
                        </a:spcAft>
                        <a:buNone/>
                      </a:pPr>
                      <a:r>
                        <a:rPr b="1" lang="vi" sz="1150">
                          <a:solidFill>
                            <a:srgbClr val="081B3A"/>
                          </a:solidFill>
                          <a:highlight>
                            <a:srgbClr val="FFFFFF"/>
                          </a:highlight>
                          <a:latin typeface="Roboto"/>
                          <a:ea typeface="Roboto"/>
                          <a:cs typeface="Roboto"/>
                          <a:sym typeface="Roboto"/>
                        </a:rPr>
                        <a:t>Elasticsearch</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vi" sz="1150">
                          <a:solidFill>
                            <a:srgbClr val="081B3A"/>
                          </a:solidFill>
                          <a:highlight>
                            <a:srgbClr val="FFFFFF"/>
                          </a:highlight>
                          <a:latin typeface="Roboto"/>
                          <a:ea typeface="Roboto"/>
                          <a:cs typeface="Roboto"/>
                          <a:sym typeface="Roboto"/>
                        </a:rPr>
                        <a:t>Tìm kiếm sản phẩm nhanh, hỗ trợ autosuggest</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79950">
                <a:tc>
                  <a:txBody>
                    <a:bodyPr/>
                    <a:lstStyle/>
                    <a:p>
                      <a:pPr indent="0" lvl="0" marL="0" rtl="0" algn="ctr">
                        <a:lnSpc>
                          <a:spcPct val="115000"/>
                        </a:lnSpc>
                        <a:spcBef>
                          <a:spcPts val="0"/>
                        </a:spcBef>
                        <a:spcAft>
                          <a:spcPts val="1200"/>
                        </a:spcAft>
                        <a:buNone/>
                      </a:pPr>
                      <a:r>
                        <a:rPr b="1" lang="vi" sz="1150">
                          <a:solidFill>
                            <a:srgbClr val="081B3A"/>
                          </a:solidFill>
                          <a:highlight>
                            <a:srgbClr val="FFFFFF"/>
                          </a:highlight>
                          <a:latin typeface="Roboto"/>
                          <a:ea typeface="Roboto"/>
                          <a:cs typeface="Roboto"/>
                          <a:sym typeface="Roboto"/>
                        </a:rPr>
                        <a:t>MongoDB</a:t>
                      </a:r>
                      <a:r>
                        <a:rPr lang="vi" sz="1150">
                          <a:solidFill>
                            <a:srgbClr val="081B3A"/>
                          </a:solidFill>
                          <a:highlight>
                            <a:srgbClr val="FFFFFF"/>
                          </a:highlight>
                          <a:latin typeface="Roboto"/>
                          <a:ea typeface="Roboto"/>
                          <a:cs typeface="Roboto"/>
                          <a:sym typeface="Roboto"/>
                        </a:rPr>
                        <a:t> </a:t>
                      </a:r>
                      <a:r>
                        <a:rPr i="1" lang="vi" sz="1150">
                          <a:solidFill>
                            <a:srgbClr val="081B3A"/>
                          </a:solidFill>
                          <a:highlight>
                            <a:srgbClr val="FFFFFF"/>
                          </a:highlight>
                          <a:latin typeface="Roboto"/>
                          <a:ea typeface="Roboto"/>
                          <a:cs typeface="Roboto"/>
                          <a:sym typeface="Roboto"/>
                        </a:rPr>
                        <a:t>(có thể)</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vi" sz="1150">
                          <a:solidFill>
                            <a:srgbClr val="081B3A"/>
                          </a:solidFill>
                          <a:highlight>
                            <a:srgbClr val="FFFFFF"/>
                          </a:highlight>
                          <a:latin typeface="Roboto"/>
                          <a:ea typeface="Roboto"/>
                          <a:cs typeface="Roboto"/>
                          <a:sym typeface="Roboto"/>
                        </a:rPr>
                        <a:t>Dữ liệu không cấu trúc như đánh giá, chat</a:t>
                      </a:r>
                      <a:endParaRPr sz="1150">
                        <a:solidFill>
                          <a:srgbClr val="081B3A"/>
                        </a:solidFill>
                        <a:highlight>
                          <a:srgbClr val="FFFFFF"/>
                        </a:highlight>
                        <a:latin typeface="Roboto"/>
                        <a:ea typeface="Roboto"/>
                        <a:cs typeface="Roboto"/>
                        <a:sym typeface="Roboto"/>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323" name="Google Shape;323;p31"/>
          <p:cNvSpPr txBox="1"/>
          <p:nvPr/>
        </p:nvSpPr>
        <p:spPr>
          <a:xfrm>
            <a:off x="5392725" y="1359750"/>
            <a:ext cx="3000000" cy="25779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1400"/>
              </a:spcBef>
              <a:spcAft>
                <a:spcPts val="0"/>
              </a:spcAft>
              <a:buNone/>
            </a:pPr>
            <a:r>
              <a:rPr b="1" lang="vi" sz="1300">
                <a:solidFill>
                  <a:srgbClr val="081B3A"/>
                </a:solidFill>
                <a:highlight>
                  <a:srgbClr val="FFFFFF"/>
                </a:highlight>
                <a:latin typeface="Roboto"/>
                <a:ea typeface="Roboto"/>
                <a:cs typeface="Roboto"/>
                <a:sym typeface="Roboto"/>
              </a:rPr>
              <a:t>Cách tối ưu:</a:t>
            </a:r>
            <a:endParaRPr b="1" sz="1300">
              <a:solidFill>
                <a:srgbClr val="081B3A"/>
              </a:solidFill>
              <a:highlight>
                <a:srgbClr val="FFFFFF"/>
              </a:highlight>
              <a:latin typeface="Roboto"/>
              <a:ea typeface="Roboto"/>
              <a:cs typeface="Roboto"/>
              <a:sym typeface="Roboto"/>
            </a:endParaRPr>
          </a:p>
          <a:p>
            <a:pPr indent="-301625" lvl="0" marL="1371600" rtl="0" algn="l">
              <a:lnSpc>
                <a:spcPct val="115000"/>
              </a:lnSpc>
              <a:spcBef>
                <a:spcPts val="120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Sharding</a:t>
            </a:r>
            <a:r>
              <a:rPr lang="vi" sz="1150">
                <a:solidFill>
                  <a:srgbClr val="081B3A"/>
                </a:solidFill>
                <a:highlight>
                  <a:srgbClr val="FFFFFF"/>
                </a:highlight>
                <a:latin typeface="Roboto"/>
                <a:ea typeface="Roboto"/>
                <a:cs typeface="Roboto"/>
                <a:sym typeface="Roboto"/>
              </a:rPr>
              <a:t> và </a:t>
            </a:r>
            <a:r>
              <a:rPr b="1" lang="vi" sz="1150">
                <a:solidFill>
                  <a:srgbClr val="081B3A"/>
                </a:solidFill>
                <a:highlight>
                  <a:srgbClr val="FFFFFF"/>
                </a:highlight>
                <a:latin typeface="Roboto"/>
                <a:ea typeface="Roboto"/>
                <a:cs typeface="Roboto"/>
                <a:sym typeface="Roboto"/>
              </a:rPr>
              <a:t>Replication</a:t>
            </a:r>
            <a:r>
              <a:rPr lang="vi" sz="1150">
                <a:solidFill>
                  <a:srgbClr val="081B3A"/>
                </a:solidFill>
                <a:highlight>
                  <a:srgbClr val="FFFFFF"/>
                </a:highlight>
                <a:latin typeface="Roboto"/>
                <a:ea typeface="Roboto"/>
                <a:cs typeface="Roboto"/>
                <a:sym typeface="Roboto"/>
              </a:rPr>
              <a:t>: Giúp chia tải và tăng sẵn sàng.</a:t>
            </a:r>
            <a:endParaRPr sz="1150">
              <a:solidFill>
                <a:srgbClr val="081B3A"/>
              </a:solidFill>
              <a:highlight>
                <a:srgbClr val="FFFFFF"/>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Read/Write separation</a:t>
            </a:r>
            <a:r>
              <a:rPr lang="vi" sz="1150">
                <a:solidFill>
                  <a:srgbClr val="081B3A"/>
                </a:solidFill>
                <a:highlight>
                  <a:srgbClr val="FFFFFF"/>
                </a:highlight>
                <a:latin typeface="Roboto"/>
                <a:ea typeface="Roboto"/>
                <a:cs typeface="Roboto"/>
                <a:sym typeface="Roboto"/>
              </a:rPr>
              <a:t>: Tách server đọc/ghi để tối ưu hiệu năng.</a:t>
            </a:r>
            <a:endParaRPr sz="1150">
              <a:solidFill>
                <a:srgbClr val="081B3A"/>
              </a:solidFill>
              <a:highlight>
                <a:srgbClr val="FFFFFF"/>
              </a:highlight>
              <a:latin typeface="Roboto"/>
              <a:ea typeface="Roboto"/>
              <a:cs typeface="Roboto"/>
              <a:sym typeface="Roboto"/>
            </a:endParaRPr>
          </a:p>
          <a:p>
            <a:pPr indent="-301625" lvl="0" marL="1371600" rtl="0" algn="l">
              <a:lnSpc>
                <a:spcPct val="115000"/>
              </a:lnSpc>
              <a:spcBef>
                <a:spcPts val="0"/>
              </a:spcBef>
              <a:spcAft>
                <a:spcPts val="0"/>
              </a:spcAft>
              <a:buClr>
                <a:srgbClr val="081B3A"/>
              </a:buClr>
              <a:buSzPts val="1150"/>
              <a:buFont typeface="Roboto"/>
              <a:buChar char="❏"/>
            </a:pPr>
            <a:r>
              <a:rPr b="1" lang="vi" sz="1150">
                <a:solidFill>
                  <a:srgbClr val="081B3A"/>
                </a:solidFill>
                <a:highlight>
                  <a:srgbClr val="FFFFFF"/>
                </a:highlight>
                <a:latin typeface="Roboto"/>
                <a:ea typeface="Roboto"/>
                <a:cs typeface="Roboto"/>
                <a:sym typeface="Roboto"/>
              </a:rPr>
              <a:t>TTL Cache trong Redis</a:t>
            </a:r>
            <a:r>
              <a:rPr lang="vi" sz="1150">
                <a:solidFill>
                  <a:srgbClr val="081B3A"/>
                </a:solidFill>
                <a:highlight>
                  <a:srgbClr val="FFFFFF"/>
                </a:highlight>
                <a:latin typeface="Roboto"/>
                <a:ea typeface="Roboto"/>
                <a:cs typeface="Roboto"/>
                <a:sym typeface="Roboto"/>
              </a:rPr>
              <a:t>: Tự động xóa dữ liệu sau thời gian.</a:t>
            </a:r>
            <a:endParaRPr sz="1100">
              <a:solidFill>
                <a:schemeClr val="dk2"/>
              </a:solidFill>
            </a:endParaRPr>
          </a:p>
        </p:txBody>
      </p:sp>
      <p:pic>
        <p:nvPicPr>
          <p:cNvPr id="324" name="Google Shape;324;p31" title="anhbiahsopee-removebg-preview.png"/>
          <p:cNvPicPr preferRelativeResize="0"/>
          <p:nvPr/>
        </p:nvPicPr>
        <p:blipFill>
          <a:blip r:embed="rId3">
            <a:alphaModFix/>
          </a:blip>
          <a:stretch>
            <a:fillRect/>
          </a:stretch>
        </p:blipFill>
        <p:spPr>
          <a:xfrm>
            <a:off x="0" y="-2"/>
            <a:ext cx="2051475" cy="1077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ph type="title"/>
          </p:nvPr>
        </p:nvSpPr>
        <p:spPr>
          <a:xfrm>
            <a:off x="265500" y="264300"/>
            <a:ext cx="4045200" cy="84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a:t>Tại sao ?</a:t>
            </a:r>
            <a:endParaRPr/>
          </a:p>
        </p:txBody>
      </p:sp>
      <p:pic>
        <p:nvPicPr>
          <p:cNvPr id="82" name="Google Shape;82;p14"/>
          <p:cNvPicPr preferRelativeResize="0"/>
          <p:nvPr/>
        </p:nvPicPr>
        <p:blipFill>
          <a:blip r:embed="rId3">
            <a:alphaModFix/>
          </a:blip>
          <a:stretch>
            <a:fillRect/>
          </a:stretch>
        </p:blipFill>
        <p:spPr>
          <a:xfrm>
            <a:off x="4572000" y="0"/>
            <a:ext cx="4572000" cy="5143500"/>
          </a:xfrm>
          <a:prstGeom prst="rect">
            <a:avLst/>
          </a:prstGeom>
          <a:noFill/>
          <a:ln>
            <a:noFill/>
          </a:ln>
          <a:effectLst>
            <a:outerShdw blurRad="57150" rotWithShape="0" algn="bl" dir="7200000" dist="19050">
              <a:srgbClr val="000000">
                <a:alpha val="41000"/>
              </a:srgbClr>
            </a:outerShdw>
            <a:reflection blurRad="0" dir="5400000" dist="38100" endA="0" endPos="30000" fadeDir="5400012" kx="0" rotWithShape="0" algn="bl" stPos="0" sy="-100000" ky="0"/>
          </a:effectLst>
        </p:spPr>
      </p:pic>
      <p:pic>
        <p:nvPicPr>
          <p:cNvPr id="83" name="Google Shape;83;p14" title="93894abd33998c6a94bfcbbf0ff7391f.gif"/>
          <p:cNvPicPr preferRelativeResize="0"/>
          <p:nvPr/>
        </p:nvPicPr>
        <p:blipFill>
          <a:blip r:embed="rId4">
            <a:alphaModFix/>
          </a:blip>
          <a:stretch>
            <a:fillRect/>
          </a:stretch>
        </p:blipFill>
        <p:spPr>
          <a:xfrm>
            <a:off x="344025" y="1111500"/>
            <a:ext cx="4032030" cy="4032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 name="Shape 328"/>
        <p:cNvGrpSpPr/>
        <p:nvPr/>
      </p:nvGrpSpPr>
      <p:grpSpPr>
        <a:xfrm>
          <a:off x="0" y="0"/>
          <a:ext cx="0" cy="0"/>
          <a:chOff x="0" y="0"/>
          <a:chExt cx="0" cy="0"/>
        </a:xfrm>
      </p:grpSpPr>
      <p:sp>
        <p:nvSpPr>
          <p:cNvPr id="329" name="Google Shape;329;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vi" sz="2300">
                <a:solidFill>
                  <a:schemeClr val="dk1"/>
                </a:solidFill>
                <a:highlight>
                  <a:schemeClr val="lt1"/>
                </a:highlight>
              </a:rPr>
              <a:t>Công nghệ và các thành phần chính (React, Node.js, MySQL, Redis, etc.)</a:t>
            </a:r>
            <a:endParaRPr sz="4000">
              <a:solidFill>
                <a:schemeClr val="dk1"/>
              </a:solidFill>
            </a:endParaRPr>
          </a:p>
        </p:txBody>
      </p:sp>
      <p:sp>
        <p:nvSpPr>
          <p:cNvPr id="330" name="Google Shape;330;p32"/>
          <p:cNvSpPr txBox="1"/>
          <p:nvPr>
            <p:ph idx="1" type="body"/>
          </p:nvPr>
        </p:nvSpPr>
        <p:spPr>
          <a:xfrm>
            <a:off x="515131" y="1588025"/>
            <a:ext cx="3243900" cy="3002400"/>
          </a:xfrm>
          <a:prstGeom prst="rect">
            <a:avLst/>
          </a:prstGeom>
        </p:spPr>
        <p:txBody>
          <a:bodyPr anchorCtr="0" anchor="t" bIns="91425" lIns="91425" spcFirstLastPara="1" rIns="91425" wrap="square" tIns="91425">
            <a:normAutofit/>
          </a:bodyPr>
          <a:lstStyle/>
          <a:p>
            <a:pPr indent="-304800" lvl="0" marL="914400" rtl="0" algn="l">
              <a:spcBef>
                <a:spcPts val="1400"/>
              </a:spcBef>
              <a:spcAft>
                <a:spcPts val="0"/>
              </a:spcAft>
              <a:buClr>
                <a:srgbClr val="081B3A"/>
              </a:buClr>
              <a:buSzPts val="1200"/>
              <a:buFont typeface="Roboto"/>
              <a:buChar char="❏"/>
            </a:pPr>
            <a:r>
              <a:rPr b="1" lang="vi" sz="1200">
                <a:solidFill>
                  <a:srgbClr val="081B3A"/>
                </a:solidFill>
                <a:highlight>
                  <a:schemeClr val="lt1"/>
                </a:highlight>
                <a:latin typeface="Roboto"/>
                <a:ea typeface="Roboto"/>
                <a:cs typeface="Roboto"/>
                <a:sym typeface="Roboto"/>
              </a:rPr>
              <a:t>Frontend</a:t>
            </a:r>
            <a:endParaRPr b="1" sz="1200">
              <a:solidFill>
                <a:srgbClr val="081B3A"/>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React.js</a:t>
            </a:r>
            <a:endParaRPr sz="1150">
              <a:solidFill>
                <a:srgbClr val="081B3A"/>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Redux</a:t>
            </a:r>
            <a:endParaRPr sz="1150" u="sng">
              <a:solidFill>
                <a:srgbClr val="1155CC"/>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Webpack &amp; Babel</a:t>
            </a:r>
            <a:endParaRPr sz="1150">
              <a:solidFill>
                <a:srgbClr val="081B3A"/>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Sass</a:t>
            </a:r>
            <a:endParaRPr sz="1150">
              <a:solidFill>
                <a:srgbClr val="081B3A"/>
              </a:solidFill>
              <a:highlight>
                <a:schemeClr val="lt1"/>
              </a:highlight>
              <a:latin typeface="Roboto"/>
              <a:ea typeface="Roboto"/>
              <a:cs typeface="Roboto"/>
              <a:sym typeface="Roboto"/>
            </a:endParaRPr>
          </a:p>
          <a:p>
            <a:pPr indent="-304800" lvl="0" marL="914400" rtl="0" algn="l">
              <a:spcBef>
                <a:spcPts val="0"/>
              </a:spcBef>
              <a:spcAft>
                <a:spcPts val="0"/>
              </a:spcAft>
              <a:buClr>
                <a:srgbClr val="081B3A"/>
              </a:buClr>
              <a:buSzPts val="1200"/>
              <a:buFont typeface="Roboto"/>
              <a:buChar char="❏"/>
            </a:pPr>
            <a:r>
              <a:rPr b="1" lang="vi" sz="1200">
                <a:solidFill>
                  <a:srgbClr val="081B3A"/>
                </a:solidFill>
                <a:highlight>
                  <a:schemeClr val="lt1"/>
                </a:highlight>
                <a:latin typeface="Roboto"/>
                <a:ea typeface="Roboto"/>
                <a:cs typeface="Roboto"/>
                <a:sym typeface="Roboto"/>
              </a:rPr>
              <a:t>Backend</a:t>
            </a:r>
            <a:endParaRPr b="1" sz="1200">
              <a:solidFill>
                <a:srgbClr val="081B3A"/>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Node.js</a:t>
            </a:r>
            <a:endParaRPr sz="1150">
              <a:solidFill>
                <a:srgbClr val="081B3A"/>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Java &amp; Go</a:t>
            </a:r>
            <a:endParaRPr sz="1150" u="sng">
              <a:solidFill>
                <a:srgbClr val="1155CC"/>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RabbitMQ</a:t>
            </a:r>
            <a:endParaRPr sz="1150">
              <a:solidFill>
                <a:srgbClr val="081B3A"/>
              </a:solidFill>
              <a:highlight>
                <a:schemeClr val="lt1"/>
              </a:highlight>
              <a:latin typeface="Roboto"/>
              <a:ea typeface="Roboto"/>
              <a:cs typeface="Roboto"/>
              <a:sym typeface="Roboto"/>
            </a:endParaRPr>
          </a:p>
          <a:p>
            <a:pPr indent="-304800" lvl="0" marL="914400" rtl="0" algn="l">
              <a:spcBef>
                <a:spcPts val="0"/>
              </a:spcBef>
              <a:spcAft>
                <a:spcPts val="0"/>
              </a:spcAft>
              <a:buClr>
                <a:srgbClr val="081B3A"/>
              </a:buClr>
              <a:buSzPts val="1200"/>
              <a:buFont typeface="Roboto"/>
              <a:buChar char="❏"/>
            </a:pPr>
            <a:r>
              <a:rPr b="1" lang="vi" sz="1200">
                <a:solidFill>
                  <a:srgbClr val="081B3A"/>
                </a:solidFill>
                <a:highlight>
                  <a:schemeClr val="lt1"/>
                </a:highlight>
                <a:latin typeface="Roboto"/>
                <a:ea typeface="Roboto"/>
                <a:cs typeface="Roboto"/>
                <a:sym typeface="Roboto"/>
              </a:rPr>
              <a:t>Database</a:t>
            </a:r>
            <a:endParaRPr b="1" sz="1200">
              <a:solidFill>
                <a:srgbClr val="081B3A"/>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MySQL</a:t>
            </a:r>
            <a:endParaRPr sz="1150" u="sng">
              <a:solidFill>
                <a:srgbClr val="1155CC"/>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Redis</a:t>
            </a:r>
            <a:endParaRPr sz="1150" u="sng">
              <a:solidFill>
                <a:srgbClr val="1155CC"/>
              </a:solidFill>
              <a:highlight>
                <a:schemeClr val="lt1"/>
              </a:highlight>
              <a:latin typeface="Roboto"/>
              <a:ea typeface="Roboto"/>
              <a:cs typeface="Roboto"/>
              <a:sym typeface="Roboto"/>
            </a:endParaRPr>
          </a:p>
          <a:p>
            <a:pPr indent="-301625" lvl="0" marL="1371600" rtl="0" algn="l">
              <a:spcBef>
                <a:spcPts val="0"/>
              </a:spcBef>
              <a:spcAft>
                <a:spcPts val="0"/>
              </a:spcAft>
              <a:buClr>
                <a:srgbClr val="081B3A"/>
              </a:buClr>
              <a:buSzPts val="1150"/>
              <a:buFont typeface="Roboto"/>
              <a:buChar char="❏"/>
            </a:pPr>
            <a:r>
              <a:rPr b="1" lang="vi" sz="1150">
                <a:solidFill>
                  <a:srgbClr val="081B3A"/>
                </a:solidFill>
                <a:highlight>
                  <a:schemeClr val="lt1"/>
                </a:highlight>
                <a:latin typeface="Roboto"/>
                <a:ea typeface="Roboto"/>
                <a:cs typeface="Roboto"/>
                <a:sym typeface="Roboto"/>
              </a:rPr>
              <a:t>Elasticsearch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3"/>
          <p:cNvPicPr preferRelativeResize="0"/>
          <p:nvPr/>
        </p:nvPicPr>
        <p:blipFill>
          <a:blip r:embed="rId3">
            <a:alphaModFix/>
          </a:blip>
          <a:stretch>
            <a:fillRect/>
          </a:stretch>
        </p:blipFill>
        <p:spPr>
          <a:xfrm>
            <a:off x="183350" y="285150"/>
            <a:ext cx="3379325" cy="4195025"/>
          </a:xfrm>
          <a:prstGeom prst="rect">
            <a:avLst/>
          </a:prstGeom>
          <a:noFill/>
          <a:ln>
            <a:noFill/>
          </a:ln>
        </p:spPr>
      </p:pic>
      <p:sp>
        <p:nvSpPr>
          <p:cNvPr id="336" name="Google Shape;336;p33"/>
          <p:cNvSpPr txBox="1"/>
          <p:nvPr/>
        </p:nvSpPr>
        <p:spPr>
          <a:xfrm>
            <a:off x="3642800" y="660150"/>
            <a:ext cx="52980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 sz="1100">
                <a:solidFill>
                  <a:schemeClr val="dk1"/>
                </a:solidFill>
              </a:rPr>
              <a:t>Giải thích các thành phần:</a:t>
            </a:r>
            <a:endParaRPr b="1" sz="1100">
              <a:solidFill>
                <a:schemeClr val="dk1"/>
              </a:solidFill>
            </a:endParaRPr>
          </a:p>
          <a:p>
            <a:pPr indent="-298450" lvl="0" marL="457200" rtl="0" algn="l">
              <a:lnSpc>
                <a:spcPct val="115000"/>
              </a:lnSpc>
              <a:spcBef>
                <a:spcPts val="1200"/>
              </a:spcBef>
              <a:spcAft>
                <a:spcPts val="0"/>
              </a:spcAft>
              <a:buClr>
                <a:schemeClr val="dk2"/>
              </a:buClr>
              <a:buSzPts val="1100"/>
              <a:buChar char="❏"/>
            </a:pPr>
            <a:r>
              <a:rPr b="1" lang="vi" sz="1100">
                <a:solidFill>
                  <a:schemeClr val="dk2"/>
                </a:solidFill>
              </a:rPr>
              <a:t>Client (React.js):</a:t>
            </a:r>
            <a:r>
              <a:rPr lang="vi" sz="1100">
                <a:solidFill>
                  <a:schemeClr val="dk2"/>
                </a:solidFill>
              </a:rPr>
              <a:t> Giao diện người dùng được xây dựng bằng React.js, cho phép tạo các component tái sử dụng và tối ưu hóa hiệu suất hiển thị.​</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b="1" lang="vi" sz="1100">
                <a:solidFill>
                  <a:schemeClr val="dk2"/>
                </a:solidFill>
              </a:rPr>
              <a:t>API Gateway:</a:t>
            </a:r>
            <a:r>
              <a:rPr lang="vi" sz="1100">
                <a:solidFill>
                  <a:schemeClr val="dk2"/>
                </a:solidFill>
              </a:rPr>
              <a:t> Cổng giao tiếp duy nhất giữa client và các dịch vụ backend, quản lý các yêu cầu và phân phối đến các microservices tương ứng.​</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b="1" lang="vi" sz="1100">
                <a:solidFill>
                  <a:schemeClr val="dk2"/>
                </a:solidFill>
              </a:rPr>
              <a:t>Microservices Layer:</a:t>
            </a:r>
            <a:r>
              <a:rPr lang="vi" sz="1100">
                <a:solidFill>
                  <a:schemeClr val="dk2"/>
                </a:solidFill>
              </a:rPr>
              <a:t> Bao gồm các dịch vụ nhỏ như User, Product, Order, mỗi dịch vụ đảm nhiệm một chức năng riêng biệt.​</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b="1" lang="vi" sz="1100">
                <a:solidFill>
                  <a:schemeClr val="dk2"/>
                </a:solidFill>
              </a:rPr>
              <a:t>Database Layer:</a:t>
            </a:r>
            <a:r>
              <a:rPr lang="vi" sz="1100">
                <a:solidFill>
                  <a:schemeClr val="dk2"/>
                </a:solidFill>
              </a:rPr>
              <a:t> Lưu trữ và quản lý dữ liệu, sử dụng MySQL cho dữ liệu quan hệ, Redis cho caching và Elasticsearch cho tìm kiếm.​</a:t>
            </a:r>
            <a:endParaRPr/>
          </a:p>
        </p:txBody>
      </p:sp>
      <p:pic>
        <p:nvPicPr>
          <p:cNvPr id="337" name="Google Shape;337;p33"/>
          <p:cNvPicPr preferRelativeResize="0"/>
          <p:nvPr/>
        </p:nvPicPr>
        <p:blipFill>
          <a:blip r:embed="rId4">
            <a:alphaModFix/>
          </a:blip>
          <a:stretch>
            <a:fillRect/>
          </a:stretch>
        </p:blipFill>
        <p:spPr>
          <a:xfrm>
            <a:off x="7857049" y="3524100"/>
            <a:ext cx="1286950" cy="1619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type="title"/>
          </p:nvPr>
        </p:nvSpPr>
        <p:spPr>
          <a:xfrm>
            <a:off x="2400250" y="575950"/>
            <a:ext cx="6321600" cy="6354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chemeClr val="dk1"/>
                </a:solidFill>
              </a:rPr>
              <a:t>Mô hình Microservices</a:t>
            </a:r>
            <a:endParaRPr>
              <a:solidFill>
                <a:schemeClr val="dk1"/>
              </a:solidFill>
            </a:endParaRPr>
          </a:p>
        </p:txBody>
      </p:sp>
      <p:sp>
        <p:nvSpPr>
          <p:cNvPr id="343" name="Google Shape;343;p3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vi" sz="2000">
                <a:latin typeface="Merriweather"/>
                <a:ea typeface="Merriweather"/>
                <a:cs typeface="Merriweather"/>
                <a:sym typeface="Merriweather"/>
              </a:rPr>
              <a:t>Microservices là một kiến trúc phần mềm trong đó hệ thống được chia thành nhiều dịch vụ nhỏ, độc lập, mỗi dịch vụ phụ trách một chức năng riêng biệt.</a:t>
            </a:r>
            <a:br>
              <a:rPr b="1" lang="vi" sz="2000">
                <a:latin typeface="Merriweather"/>
                <a:ea typeface="Merriweather"/>
                <a:cs typeface="Merriweather"/>
                <a:sym typeface="Merriweather"/>
              </a:rPr>
            </a:br>
            <a:endParaRPr b="1" sz="2000">
              <a:latin typeface="Merriweather"/>
              <a:ea typeface="Merriweather"/>
              <a:cs typeface="Merriweather"/>
              <a:sym typeface="Merriweather"/>
            </a:endParaRPr>
          </a:p>
          <a:p>
            <a:pPr indent="0" lvl="0" marL="0" rtl="0" algn="l">
              <a:spcBef>
                <a:spcPts val="1200"/>
              </a:spcBef>
              <a:spcAft>
                <a:spcPts val="0"/>
              </a:spcAft>
              <a:buClr>
                <a:schemeClr val="dk2"/>
              </a:buClr>
              <a:buSzPts val="1100"/>
              <a:buFont typeface="Arial"/>
              <a:buNone/>
            </a:pPr>
            <a:r>
              <a:rPr b="1" lang="vi" sz="2000">
                <a:latin typeface="Merriweather"/>
                <a:ea typeface="Merriweather"/>
                <a:cs typeface="Merriweather"/>
                <a:sym typeface="Merriweather"/>
              </a:rPr>
              <a:t>Mỗi microservice có thể được phát triển, triển khai, mở rộng và bảo trì một cách tách biệt với các phần khác</a:t>
            </a:r>
            <a:endParaRPr b="1" sz="2000">
              <a:latin typeface="Merriweather"/>
              <a:ea typeface="Merriweather"/>
              <a:cs typeface="Merriweather"/>
              <a:sym typeface="Merriweather"/>
            </a:endParaRPr>
          </a:p>
          <a:p>
            <a:pPr indent="0" lvl="0" marL="0" rtl="0" algn="l">
              <a:spcBef>
                <a:spcPts val="1200"/>
              </a:spcBef>
              <a:spcAft>
                <a:spcPts val="1200"/>
              </a:spcAft>
              <a:buNone/>
            </a:pPr>
            <a:r>
              <a:t/>
            </a:r>
            <a:endParaRPr/>
          </a:p>
        </p:txBody>
      </p:sp>
      <p:pic>
        <p:nvPicPr>
          <p:cNvPr id="344" name="Google Shape;344;p34"/>
          <p:cNvPicPr preferRelativeResize="0"/>
          <p:nvPr/>
        </p:nvPicPr>
        <p:blipFill>
          <a:blip r:embed="rId3">
            <a:alphaModFix/>
          </a:blip>
          <a:stretch>
            <a:fillRect/>
          </a:stretch>
        </p:blipFill>
        <p:spPr>
          <a:xfrm>
            <a:off x="557325" y="3117175"/>
            <a:ext cx="1502425" cy="1890550"/>
          </a:xfrm>
          <a:prstGeom prst="rect">
            <a:avLst/>
          </a:prstGeom>
          <a:noFill/>
          <a:ln>
            <a:noFill/>
          </a:ln>
        </p:spPr>
      </p:pic>
      <p:pic>
        <p:nvPicPr>
          <p:cNvPr id="345" name="Google Shape;345;p34"/>
          <p:cNvPicPr preferRelativeResize="0"/>
          <p:nvPr/>
        </p:nvPicPr>
        <p:blipFill>
          <a:blip r:embed="rId4">
            <a:alphaModFix/>
          </a:blip>
          <a:stretch>
            <a:fillRect/>
          </a:stretch>
        </p:blipFill>
        <p:spPr>
          <a:xfrm>
            <a:off x="375375" y="1733125"/>
            <a:ext cx="1684374" cy="112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5"/>
          <p:cNvPicPr preferRelativeResize="0"/>
          <p:nvPr/>
        </p:nvPicPr>
        <p:blipFill>
          <a:blip r:embed="rId3">
            <a:alphaModFix/>
          </a:blip>
          <a:stretch>
            <a:fillRect/>
          </a:stretch>
        </p:blipFill>
        <p:spPr>
          <a:xfrm>
            <a:off x="1574550" y="855450"/>
            <a:ext cx="5994924" cy="3996626"/>
          </a:xfrm>
          <a:prstGeom prst="rect">
            <a:avLst/>
          </a:prstGeom>
          <a:noFill/>
          <a:ln>
            <a:noFill/>
          </a:ln>
        </p:spPr>
      </p:pic>
      <p:sp>
        <p:nvSpPr>
          <p:cNvPr id="351" name="Google Shape;351;p35"/>
          <p:cNvSpPr txBox="1"/>
          <p:nvPr/>
        </p:nvSpPr>
        <p:spPr>
          <a:xfrm>
            <a:off x="152400" y="152400"/>
            <a:ext cx="8534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vi" sz="1700">
                <a:solidFill>
                  <a:schemeClr val="dk1"/>
                </a:solidFill>
              </a:rPr>
              <a:t>Mô tả chi tiết mô hình Microservices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chemeClr val="dk1"/>
                </a:solidFill>
              </a:rPr>
              <a:t>Vì sao Shopee sử dụng Microservices?</a:t>
            </a:r>
            <a:endParaRPr>
              <a:solidFill>
                <a:schemeClr val="dk1"/>
              </a:solidFill>
            </a:endParaRPr>
          </a:p>
        </p:txBody>
      </p:sp>
      <p:sp>
        <p:nvSpPr>
          <p:cNvPr id="357" name="Google Shape;357;p36"/>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None/>
            </a:pPr>
            <a:r>
              <a:rPr b="1" lang="vi" sz="1700">
                <a:latin typeface="Arial"/>
                <a:ea typeface="Arial"/>
                <a:cs typeface="Arial"/>
                <a:sym typeface="Arial"/>
              </a:rPr>
              <a:t>1. Khả năng mở rộng (Scalability)</a:t>
            </a:r>
            <a:endParaRPr b="1" sz="1700">
              <a:latin typeface="Arial"/>
              <a:ea typeface="Arial"/>
              <a:cs typeface="Arial"/>
              <a:sym typeface="Arial"/>
            </a:endParaRPr>
          </a:p>
          <a:p>
            <a:pPr indent="0" lvl="0" marL="0" rtl="0" algn="l">
              <a:spcBef>
                <a:spcPts val="1800"/>
              </a:spcBef>
              <a:spcAft>
                <a:spcPts val="0"/>
              </a:spcAft>
              <a:buNone/>
            </a:pPr>
            <a:r>
              <a:rPr b="1" lang="vi" sz="1700">
                <a:latin typeface="Arial"/>
                <a:ea typeface="Arial"/>
                <a:cs typeface="Arial"/>
                <a:sym typeface="Arial"/>
              </a:rPr>
              <a:t>2. Dễ bảo trì và phát triển</a:t>
            </a:r>
            <a:endParaRPr b="1" sz="1700">
              <a:latin typeface="Arial"/>
              <a:ea typeface="Arial"/>
              <a:cs typeface="Arial"/>
              <a:sym typeface="Arial"/>
            </a:endParaRPr>
          </a:p>
          <a:p>
            <a:pPr indent="0" lvl="0" marL="0" rtl="0" algn="l">
              <a:spcBef>
                <a:spcPts val="1800"/>
              </a:spcBef>
              <a:spcAft>
                <a:spcPts val="400"/>
              </a:spcAft>
              <a:buClr>
                <a:schemeClr val="dk2"/>
              </a:buClr>
              <a:buSzPts val="1100"/>
              <a:buFont typeface="Arial"/>
              <a:buNone/>
            </a:pPr>
            <a:r>
              <a:rPr b="1" lang="vi" sz="1700">
                <a:latin typeface="Arial"/>
                <a:ea typeface="Arial"/>
                <a:cs typeface="Arial"/>
                <a:sym typeface="Arial"/>
              </a:rPr>
              <a:t>3. Triển khai nhanh (Continuous Delivery)</a:t>
            </a:r>
            <a:endParaRPr b="1" sz="1700">
              <a:latin typeface="Arial"/>
              <a:ea typeface="Arial"/>
              <a:cs typeface="Arial"/>
              <a:sym typeface="Arial"/>
            </a:endParaRPr>
          </a:p>
        </p:txBody>
      </p:sp>
      <p:sp>
        <p:nvSpPr>
          <p:cNvPr id="358" name="Google Shape;358;p36"/>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None/>
            </a:pPr>
            <a:r>
              <a:rPr b="1" lang="vi" sz="1700">
                <a:latin typeface="Arial"/>
                <a:ea typeface="Arial"/>
                <a:cs typeface="Arial"/>
                <a:sym typeface="Arial"/>
              </a:rPr>
              <a:t>4. Linh hoạt về công nghệ</a:t>
            </a:r>
            <a:endParaRPr b="1" sz="1700">
              <a:latin typeface="Arial"/>
              <a:ea typeface="Arial"/>
              <a:cs typeface="Arial"/>
              <a:sym typeface="Arial"/>
            </a:endParaRPr>
          </a:p>
          <a:p>
            <a:pPr indent="0" lvl="0" marL="0" rtl="0" algn="l">
              <a:spcBef>
                <a:spcPts val="1800"/>
              </a:spcBef>
              <a:spcAft>
                <a:spcPts val="0"/>
              </a:spcAft>
              <a:buNone/>
            </a:pPr>
            <a:r>
              <a:rPr b="1" lang="vi" sz="1700">
                <a:latin typeface="Arial"/>
                <a:ea typeface="Arial"/>
                <a:cs typeface="Arial"/>
                <a:sym typeface="Arial"/>
              </a:rPr>
              <a:t>5. Tăng tính ổn định</a:t>
            </a:r>
            <a:endParaRPr b="1" sz="1700">
              <a:latin typeface="Arial"/>
              <a:ea typeface="Arial"/>
              <a:cs typeface="Arial"/>
              <a:sym typeface="Arial"/>
            </a:endParaRPr>
          </a:p>
          <a:p>
            <a:pPr indent="0" lvl="0" marL="0" rtl="0" algn="l">
              <a:spcBef>
                <a:spcPts val="1800"/>
              </a:spcBef>
              <a:spcAft>
                <a:spcPts val="400"/>
              </a:spcAft>
              <a:buClr>
                <a:schemeClr val="dk2"/>
              </a:buClr>
              <a:buSzPts val="1100"/>
              <a:buFont typeface="Arial"/>
              <a:buNone/>
            </a:pPr>
            <a:r>
              <a:rPr b="1" lang="vi" sz="1700">
                <a:latin typeface="Arial"/>
                <a:ea typeface="Arial"/>
                <a:cs typeface="Arial"/>
                <a:sym typeface="Arial"/>
              </a:rPr>
              <a:t>6. Tăng cường bảo mật</a:t>
            </a:r>
            <a:endParaRPr b="1" sz="1700">
              <a:latin typeface="Arial"/>
              <a:ea typeface="Arial"/>
              <a:cs typeface="Arial"/>
              <a:sym typeface="Arial"/>
            </a:endParaRPr>
          </a:p>
        </p:txBody>
      </p:sp>
      <p:pic>
        <p:nvPicPr>
          <p:cNvPr id="359" name="Google Shape;359;p36"/>
          <p:cNvPicPr preferRelativeResize="0"/>
          <p:nvPr/>
        </p:nvPicPr>
        <p:blipFill>
          <a:blip r:embed="rId3">
            <a:alphaModFix/>
          </a:blip>
          <a:stretch>
            <a:fillRect/>
          </a:stretch>
        </p:blipFill>
        <p:spPr>
          <a:xfrm>
            <a:off x="0" y="3211825"/>
            <a:ext cx="1535100" cy="193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chemeClr val="dk1"/>
                </a:solidFill>
              </a:rPr>
              <a:t>Cách các Microservices giao tiếp với nhau</a:t>
            </a:r>
            <a:endParaRPr>
              <a:solidFill>
                <a:schemeClr val="dk1"/>
              </a:solidFill>
            </a:endParaRPr>
          </a:p>
        </p:txBody>
      </p:sp>
      <p:sp>
        <p:nvSpPr>
          <p:cNvPr id="365" name="Google Shape;365;p37"/>
          <p:cNvSpPr txBox="1"/>
          <p:nvPr>
            <p:ph idx="1" type="body"/>
          </p:nvPr>
        </p:nvSpPr>
        <p:spPr>
          <a:xfrm>
            <a:off x="2410100" y="1595776"/>
            <a:ext cx="6321600" cy="1168200"/>
          </a:xfrm>
          <a:prstGeom prst="rect">
            <a:avLst/>
          </a:prstGeom>
        </p:spPr>
        <p:txBody>
          <a:bodyPr anchorCtr="0" anchor="t" bIns="91425" lIns="91425" spcFirstLastPara="1" rIns="91425" wrap="square" tIns="91425">
            <a:normAutofit/>
          </a:bodyPr>
          <a:lstStyle/>
          <a:p>
            <a:pPr indent="-311150" lvl="0" marL="457200" rtl="0" algn="l">
              <a:spcBef>
                <a:spcPts val="1400"/>
              </a:spcBef>
              <a:spcAft>
                <a:spcPts val="0"/>
              </a:spcAft>
              <a:buSzPts val="1300"/>
              <a:buFont typeface="Arial"/>
              <a:buChar char="❏"/>
            </a:pPr>
            <a:r>
              <a:rPr b="1" lang="vi" sz="1300">
                <a:latin typeface="Arial"/>
                <a:ea typeface="Arial"/>
                <a:cs typeface="Arial"/>
                <a:sym typeface="Arial"/>
              </a:rPr>
              <a:t>Giao tiếp đồng bộ – thông qua API</a:t>
            </a:r>
            <a:endParaRPr b="1" sz="1300">
              <a:latin typeface="Arial"/>
              <a:ea typeface="Arial"/>
              <a:cs typeface="Arial"/>
              <a:sym typeface="Arial"/>
            </a:endParaRPr>
          </a:p>
          <a:p>
            <a:pPr indent="-311150" lvl="0" marL="457200" rtl="0" algn="l">
              <a:spcBef>
                <a:spcPts val="0"/>
              </a:spcBef>
              <a:spcAft>
                <a:spcPts val="0"/>
              </a:spcAft>
              <a:buSzPts val="1300"/>
              <a:buFont typeface="Arial"/>
              <a:buChar char="❏"/>
            </a:pPr>
            <a:r>
              <a:rPr b="1" lang="vi" sz="1300">
                <a:latin typeface="Arial"/>
                <a:ea typeface="Arial"/>
                <a:cs typeface="Arial"/>
                <a:sym typeface="Arial"/>
              </a:rPr>
              <a:t>Giao tiếp bất đồng bộ – thông qua Message Queue</a:t>
            </a:r>
            <a:endParaRPr b="1" sz="1300">
              <a:latin typeface="Arial"/>
              <a:ea typeface="Arial"/>
              <a:cs typeface="Arial"/>
              <a:sym typeface="Arial"/>
            </a:endParaRPr>
          </a:p>
          <a:p>
            <a:pPr indent="-311150" lvl="0" marL="457200" rtl="0" algn="l">
              <a:spcBef>
                <a:spcPts val="0"/>
              </a:spcBef>
              <a:spcAft>
                <a:spcPts val="0"/>
              </a:spcAft>
              <a:buSzPts val="1300"/>
              <a:buFont typeface="Arial"/>
              <a:buChar char="❏"/>
            </a:pPr>
            <a:r>
              <a:rPr b="1" lang="vi" sz="1300">
                <a:latin typeface="Arial"/>
                <a:ea typeface="Arial"/>
                <a:cs typeface="Arial"/>
                <a:sym typeface="Arial"/>
              </a:rPr>
              <a:t>Sử dụng API Gateway</a:t>
            </a:r>
            <a:endParaRPr b="1" sz="1300">
              <a:latin typeface="Arial"/>
              <a:ea typeface="Arial"/>
              <a:cs typeface="Arial"/>
              <a:sym typeface="Arial"/>
            </a:endParaRPr>
          </a:p>
          <a:p>
            <a:pPr indent="-311150" lvl="0" marL="457200" rtl="0" algn="l">
              <a:spcBef>
                <a:spcPts val="0"/>
              </a:spcBef>
              <a:spcAft>
                <a:spcPts val="0"/>
              </a:spcAft>
              <a:buSzPts val="1300"/>
              <a:buFont typeface="Arial"/>
              <a:buChar char="❏"/>
            </a:pPr>
            <a:r>
              <a:rPr b="1" lang="vi" sz="1300">
                <a:latin typeface="Arial"/>
                <a:ea typeface="Arial"/>
                <a:cs typeface="Arial"/>
                <a:sym typeface="Arial"/>
              </a:rPr>
              <a:t>Sử dụng Service Registry &amp; Discovery</a:t>
            </a:r>
            <a:endParaRPr b="1" sz="1300">
              <a:latin typeface="Arial"/>
              <a:ea typeface="Arial"/>
              <a:cs typeface="Arial"/>
              <a:sym typeface="Arial"/>
            </a:endParaRPr>
          </a:p>
        </p:txBody>
      </p:sp>
      <p:pic>
        <p:nvPicPr>
          <p:cNvPr id="366" name="Google Shape;366;p37"/>
          <p:cNvPicPr preferRelativeResize="0"/>
          <p:nvPr/>
        </p:nvPicPr>
        <p:blipFill>
          <a:blip r:embed="rId3">
            <a:alphaModFix/>
          </a:blip>
          <a:stretch>
            <a:fillRect/>
          </a:stretch>
        </p:blipFill>
        <p:spPr>
          <a:xfrm>
            <a:off x="0" y="3234800"/>
            <a:ext cx="1516850" cy="190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chemeClr val="dk1"/>
                </a:solidFill>
              </a:rPr>
              <a:t>Ưu điểm của mô hình Microservices</a:t>
            </a:r>
            <a:endParaRPr>
              <a:solidFill>
                <a:schemeClr val="dk1"/>
              </a:solidFill>
            </a:endParaRPr>
          </a:p>
        </p:txBody>
      </p:sp>
      <p:sp>
        <p:nvSpPr>
          <p:cNvPr id="372" name="Google Shape;372;p38"/>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vi" sz="1300">
                <a:latin typeface="Arial"/>
                <a:ea typeface="Arial"/>
                <a:cs typeface="Arial"/>
                <a:sym typeface="Arial"/>
              </a:rPr>
              <a:t>1. Dễ mở rộng (Scalability)</a:t>
            </a:r>
            <a:endParaRPr b="1" sz="1300">
              <a:latin typeface="Arial"/>
              <a:ea typeface="Arial"/>
              <a:cs typeface="Arial"/>
              <a:sym typeface="Arial"/>
            </a:endParaRPr>
          </a:p>
          <a:p>
            <a:pPr indent="0" lvl="0" marL="0" rtl="0" algn="l">
              <a:spcBef>
                <a:spcPts val="1400"/>
              </a:spcBef>
              <a:spcAft>
                <a:spcPts val="0"/>
              </a:spcAft>
              <a:buNone/>
            </a:pPr>
            <a:r>
              <a:rPr b="1" lang="vi" sz="1300">
                <a:latin typeface="Arial"/>
                <a:ea typeface="Arial"/>
                <a:cs typeface="Arial"/>
                <a:sym typeface="Arial"/>
              </a:rPr>
              <a:t>2. Triển khai nhanh và linh hoạt (Fast Deployment)</a:t>
            </a:r>
            <a:endParaRPr b="1" sz="1300">
              <a:latin typeface="Arial"/>
              <a:ea typeface="Arial"/>
              <a:cs typeface="Arial"/>
              <a:sym typeface="Arial"/>
            </a:endParaRPr>
          </a:p>
          <a:p>
            <a:pPr indent="0" lvl="0" marL="0" rtl="0" algn="l">
              <a:spcBef>
                <a:spcPts val="1400"/>
              </a:spcBef>
              <a:spcAft>
                <a:spcPts val="0"/>
              </a:spcAft>
              <a:buNone/>
            </a:pPr>
            <a:r>
              <a:rPr b="1" lang="vi" sz="1300">
                <a:latin typeface="Arial"/>
                <a:ea typeface="Arial"/>
                <a:cs typeface="Arial"/>
                <a:sym typeface="Arial"/>
              </a:rPr>
              <a:t>3. Tách biệt công nghệ (Technology Diversity)</a:t>
            </a:r>
            <a:endParaRPr b="1" sz="1300">
              <a:latin typeface="Arial"/>
              <a:ea typeface="Arial"/>
              <a:cs typeface="Arial"/>
              <a:sym typeface="Arial"/>
            </a:endParaRPr>
          </a:p>
          <a:p>
            <a:pPr indent="0" lvl="0" marL="0" rtl="0" algn="l">
              <a:spcBef>
                <a:spcPts val="1400"/>
              </a:spcBef>
              <a:spcAft>
                <a:spcPts val="0"/>
              </a:spcAft>
              <a:buNone/>
            </a:pPr>
            <a:r>
              <a:rPr b="1" lang="vi" sz="1300">
                <a:latin typeface="Arial"/>
                <a:ea typeface="Arial"/>
                <a:cs typeface="Arial"/>
                <a:sym typeface="Arial"/>
              </a:rPr>
              <a:t>4. Tăng tính ổn định hệ thống (Fault Isolation)</a:t>
            </a:r>
            <a:endParaRPr b="1" sz="1300">
              <a:latin typeface="Arial"/>
              <a:ea typeface="Arial"/>
              <a:cs typeface="Arial"/>
              <a:sym typeface="Arial"/>
            </a:endParaRPr>
          </a:p>
          <a:p>
            <a:pPr indent="0" lvl="0" marL="0" rtl="0" algn="l">
              <a:spcBef>
                <a:spcPts val="1400"/>
              </a:spcBef>
              <a:spcAft>
                <a:spcPts val="0"/>
              </a:spcAft>
              <a:buClr>
                <a:schemeClr val="dk2"/>
              </a:buClr>
              <a:buSzPts val="1100"/>
              <a:buFont typeface="Arial"/>
              <a:buNone/>
            </a:pPr>
            <a:r>
              <a:t/>
            </a:r>
            <a:endParaRPr b="1" sz="1300">
              <a:latin typeface="Arial"/>
              <a:ea typeface="Arial"/>
              <a:cs typeface="Arial"/>
              <a:sym typeface="Arial"/>
            </a:endParaRPr>
          </a:p>
          <a:p>
            <a:pPr indent="0" lvl="0" marL="0" rtl="0" algn="l">
              <a:spcBef>
                <a:spcPts val="400"/>
              </a:spcBef>
              <a:spcAft>
                <a:spcPts val="1200"/>
              </a:spcAft>
              <a:buNone/>
            </a:pPr>
            <a:r>
              <a:t/>
            </a:r>
            <a:endParaRPr/>
          </a:p>
        </p:txBody>
      </p:sp>
      <p:sp>
        <p:nvSpPr>
          <p:cNvPr id="373" name="Google Shape;373;p38"/>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vi" sz="1300">
                <a:latin typeface="Arial"/>
                <a:ea typeface="Arial"/>
                <a:cs typeface="Arial"/>
                <a:sym typeface="Arial"/>
              </a:rPr>
              <a:t>5. Dễ bảo trì và nâng cấp (Maintainability)</a:t>
            </a:r>
            <a:endParaRPr b="1" sz="1300">
              <a:latin typeface="Arial"/>
              <a:ea typeface="Arial"/>
              <a:cs typeface="Arial"/>
              <a:sym typeface="Arial"/>
            </a:endParaRPr>
          </a:p>
          <a:p>
            <a:pPr indent="0" lvl="0" marL="0" rtl="0" algn="l">
              <a:spcBef>
                <a:spcPts val="1400"/>
              </a:spcBef>
              <a:spcAft>
                <a:spcPts val="0"/>
              </a:spcAft>
              <a:buNone/>
            </a:pPr>
            <a:r>
              <a:rPr b="1" lang="vi" sz="1300">
                <a:latin typeface="Arial"/>
                <a:ea typeface="Arial"/>
                <a:cs typeface="Arial"/>
                <a:sym typeface="Arial"/>
              </a:rPr>
              <a:t>6. Tăng khả năng tái sử dụng (Reusability)</a:t>
            </a:r>
            <a:endParaRPr b="1" sz="1300">
              <a:latin typeface="Arial"/>
              <a:ea typeface="Arial"/>
              <a:cs typeface="Arial"/>
              <a:sym typeface="Arial"/>
            </a:endParaRPr>
          </a:p>
          <a:p>
            <a:pPr indent="0" lvl="0" marL="0" rtl="0" algn="l">
              <a:spcBef>
                <a:spcPts val="1400"/>
              </a:spcBef>
              <a:spcAft>
                <a:spcPts val="400"/>
              </a:spcAft>
              <a:buClr>
                <a:schemeClr val="dk2"/>
              </a:buClr>
              <a:buSzPts val="1100"/>
              <a:buFont typeface="Arial"/>
              <a:buNone/>
            </a:pPr>
            <a:r>
              <a:rPr b="1" lang="vi" sz="1300">
                <a:latin typeface="Arial"/>
                <a:ea typeface="Arial"/>
                <a:cs typeface="Arial"/>
                <a:sym typeface="Arial"/>
              </a:rPr>
              <a:t>7. Hỗ trợ tổ chức nhóm làm việc theo module</a:t>
            </a:r>
            <a:endParaRPr b="1" sz="1300">
              <a:latin typeface="Arial"/>
              <a:ea typeface="Arial"/>
              <a:cs typeface="Arial"/>
              <a:sym typeface="Arial"/>
            </a:endParaRPr>
          </a:p>
        </p:txBody>
      </p:sp>
      <p:pic>
        <p:nvPicPr>
          <p:cNvPr id="374" name="Google Shape;374;p38"/>
          <p:cNvPicPr preferRelativeResize="0"/>
          <p:nvPr/>
        </p:nvPicPr>
        <p:blipFill>
          <a:blip r:embed="rId3">
            <a:alphaModFix/>
          </a:blip>
          <a:stretch>
            <a:fillRect/>
          </a:stretch>
        </p:blipFill>
        <p:spPr>
          <a:xfrm>
            <a:off x="0" y="3204150"/>
            <a:ext cx="1541200" cy="1939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ph type="title"/>
          </p:nvPr>
        </p:nvSpPr>
        <p:spPr>
          <a:xfrm>
            <a:off x="319500" y="574775"/>
            <a:ext cx="2808000" cy="755700"/>
          </a:xfrm>
          <a:prstGeom prst="rect">
            <a:avLst/>
          </a:prstGeom>
          <a:ln>
            <a:noFill/>
          </a:ln>
        </p:spPr>
        <p:txBody>
          <a:bodyPr anchorCtr="0" anchor="b" bIns="91425" lIns="91425" spcFirstLastPara="1" rIns="91425" wrap="square" tIns="91425">
            <a:normAutofit fontScale="90000"/>
          </a:bodyPr>
          <a:lstStyle/>
          <a:p>
            <a:pPr indent="0" lvl="0" marL="0" rtl="0" algn="l">
              <a:spcBef>
                <a:spcPts val="0"/>
              </a:spcBef>
              <a:spcAft>
                <a:spcPts val="0"/>
              </a:spcAft>
              <a:buNone/>
            </a:pPr>
            <a:r>
              <a:rPr lang="vi">
                <a:solidFill>
                  <a:schemeClr val="dk1"/>
                </a:solidFill>
              </a:rPr>
              <a:t>Bảo mật và hiệu năng</a:t>
            </a:r>
            <a:endParaRPr>
              <a:solidFill>
                <a:schemeClr val="dk1"/>
              </a:solidFill>
            </a:endParaRPr>
          </a:p>
        </p:txBody>
      </p:sp>
      <p:sp>
        <p:nvSpPr>
          <p:cNvPr id="380" name="Google Shape;380;p39"/>
          <p:cNvSpPr txBox="1"/>
          <p:nvPr>
            <p:ph idx="1" type="body"/>
          </p:nvPr>
        </p:nvSpPr>
        <p:spPr>
          <a:xfrm>
            <a:off x="319500" y="1402225"/>
            <a:ext cx="3934800" cy="1564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vi" sz="1300"/>
              <a:t>1. Bảo mật (Security)</a:t>
            </a:r>
            <a:endParaRPr b="1" sz="1300"/>
          </a:p>
          <a:p>
            <a:pPr indent="-309562" lvl="0" marL="457200" rtl="0" algn="l">
              <a:lnSpc>
                <a:spcPct val="95000"/>
              </a:lnSpc>
              <a:spcBef>
                <a:spcPts val="1200"/>
              </a:spcBef>
              <a:spcAft>
                <a:spcPts val="0"/>
              </a:spcAft>
              <a:buSzPts val="1275"/>
              <a:buFont typeface="Arial"/>
              <a:buChar char="❏"/>
            </a:pPr>
            <a:r>
              <a:rPr lang="vi" sz="1275">
                <a:latin typeface="Arial"/>
                <a:ea typeface="Arial"/>
                <a:cs typeface="Arial"/>
                <a:sym typeface="Arial"/>
              </a:rPr>
              <a:t>Giao tiếp an toàn</a:t>
            </a:r>
            <a:endParaRPr sz="1275">
              <a:latin typeface="Arial"/>
              <a:ea typeface="Arial"/>
              <a:cs typeface="Arial"/>
              <a:sym typeface="Arial"/>
            </a:endParaRPr>
          </a:p>
          <a:p>
            <a:pPr indent="-309562" lvl="0" marL="457200" rtl="0" algn="l">
              <a:lnSpc>
                <a:spcPct val="95000"/>
              </a:lnSpc>
              <a:spcBef>
                <a:spcPts val="0"/>
              </a:spcBef>
              <a:spcAft>
                <a:spcPts val="0"/>
              </a:spcAft>
              <a:buSzPts val="1275"/>
              <a:buFont typeface="Arial"/>
              <a:buChar char="❏"/>
            </a:pPr>
            <a:r>
              <a:rPr lang="vi" sz="1275">
                <a:latin typeface="Arial"/>
                <a:ea typeface="Arial"/>
                <a:cs typeface="Arial"/>
                <a:sym typeface="Arial"/>
              </a:rPr>
              <a:t>Xác thực người dùng (Authenticat</a:t>
            </a:r>
            <a:r>
              <a:rPr lang="vi" sz="1275">
                <a:latin typeface="Arial"/>
                <a:ea typeface="Arial"/>
                <a:cs typeface="Arial"/>
                <a:sym typeface="Arial"/>
              </a:rPr>
              <a:t>ion)</a:t>
            </a:r>
            <a:endParaRPr sz="1275">
              <a:latin typeface="Arial"/>
              <a:ea typeface="Arial"/>
              <a:cs typeface="Arial"/>
              <a:sym typeface="Arial"/>
            </a:endParaRPr>
          </a:p>
          <a:p>
            <a:pPr indent="-309562" lvl="0" marL="457200" rtl="0" algn="l">
              <a:lnSpc>
                <a:spcPct val="95000"/>
              </a:lnSpc>
              <a:spcBef>
                <a:spcPts val="0"/>
              </a:spcBef>
              <a:spcAft>
                <a:spcPts val="0"/>
              </a:spcAft>
              <a:buSzPts val="1275"/>
              <a:buFont typeface="Arial"/>
              <a:buChar char="❏"/>
            </a:pPr>
            <a:r>
              <a:rPr lang="vi" sz="1275">
                <a:latin typeface="Arial"/>
                <a:ea typeface="Arial"/>
                <a:cs typeface="Arial"/>
                <a:sym typeface="Arial"/>
              </a:rPr>
              <a:t>Phân quyền người dùng (Authorization)</a:t>
            </a:r>
            <a:endParaRPr sz="1275">
              <a:latin typeface="Arial"/>
              <a:ea typeface="Arial"/>
              <a:cs typeface="Arial"/>
              <a:sym typeface="Arial"/>
            </a:endParaRPr>
          </a:p>
          <a:p>
            <a:pPr indent="-309562" lvl="0" marL="457200" rtl="0" algn="l">
              <a:lnSpc>
                <a:spcPct val="95000"/>
              </a:lnSpc>
              <a:spcBef>
                <a:spcPts val="0"/>
              </a:spcBef>
              <a:spcAft>
                <a:spcPts val="0"/>
              </a:spcAft>
              <a:buSzPts val="1275"/>
              <a:buFont typeface="Arial"/>
              <a:buChar char="❏"/>
            </a:pPr>
            <a:r>
              <a:rPr lang="vi" sz="1275">
                <a:latin typeface="Arial"/>
                <a:ea typeface="Arial"/>
                <a:cs typeface="Arial"/>
                <a:sym typeface="Arial"/>
              </a:rPr>
              <a:t>Bảo vệ dữ liệu người dùng</a:t>
            </a:r>
            <a:endParaRPr sz="1275">
              <a:latin typeface="Arial"/>
              <a:ea typeface="Arial"/>
              <a:cs typeface="Arial"/>
              <a:sym typeface="Arial"/>
            </a:endParaRPr>
          </a:p>
          <a:p>
            <a:pPr indent="-309562" lvl="0" marL="457200" rtl="0" algn="l">
              <a:lnSpc>
                <a:spcPct val="95000"/>
              </a:lnSpc>
              <a:spcBef>
                <a:spcPts val="0"/>
              </a:spcBef>
              <a:spcAft>
                <a:spcPts val="0"/>
              </a:spcAft>
              <a:buSzPts val="1275"/>
              <a:buFont typeface="Arial"/>
              <a:buChar char="❏"/>
            </a:pPr>
            <a:r>
              <a:rPr lang="vi" sz="1275">
                <a:latin typeface="Arial"/>
                <a:ea typeface="Arial"/>
                <a:cs typeface="Arial"/>
                <a:sym typeface="Arial"/>
              </a:rPr>
              <a:t>Chống tấn công phổ biến</a:t>
            </a:r>
            <a:endParaRPr sz="1275">
              <a:latin typeface="Arial"/>
              <a:ea typeface="Arial"/>
              <a:cs typeface="Arial"/>
              <a:sym typeface="Arial"/>
            </a:endParaRPr>
          </a:p>
          <a:p>
            <a:pPr indent="0" lvl="0" marL="0" rtl="0" algn="l">
              <a:lnSpc>
                <a:spcPct val="95000"/>
              </a:lnSpc>
              <a:spcBef>
                <a:spcPts val="1200"/>
              </a:spcBef>
              <a:spcAft>
                <a:spcPts val="0"/>
              </a:spcAft>
              <a:buNone/>
            </a:pPr>
            <a:r>
              <a:t/>
            </a:r>
            <a:endParaRPr sz="1275">
              <a:latin typeface="Arial"/>
              <a:ea typeface="Arial"/>
              <a:cs typeface="Arial"/>
              <a:sym typeface="Arial"/>
            </a:endParaRPr>
          </a:p>
          <a:p>
            <a:pPr indent="0" lvl="0" marL="0" rtl="0" algn="l">
              <a:lnSpc>
                <a:spcPct val="95000"/>
              </a:lnSpc>
              <a:spcBef>
                <a:spcPts val="1200"/>
              </a:spcBef>
              <a:spcAft>
                <a:spcPts val="1200"/>
              </a:spcAft>
              <a:buSzPts val="275"/>
              <a:buNone/>
            </a:pPr>
            <a:r>
              <a:t/>
            </a:r>
            <a:endParaRPr sz="1300"/>
          </a:p>
        </p:txBody>
      </p:sp>
      <p:sp>
        <p:nvSpPr>
          <p:cNvPr id="381" name="Google Shape;381;p39"/>
          <p:cNvSpPr txBox="1"/>
          <p:nvPr>
            <p:ph idx="1" type="body"/>
          </p:nvPr>
        </p:nvSpPr>
        <p:spPr>
          <a:xfrm>
            <a:off x="319500" y="3249575"/>
            <a:ext cx="3810000" cy="1564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vi" sz="1250"/>
              <a:t>2. Hiệu năng (Performance Optimization)</a:t>
            </a:r>
            <a:endParaRPr b="1" sz="1250"/>
          </a:p>
          <a:p>
            <a:pPr indent="-307975" lvl="0" marL="457200" rtl="0" algn="l">
              <a:lnSpc>
                <a:spcPct val="95000"/>
              </a:lnSpc>
              <a:spcBef>
                <a:spcPts val="1200"/>
              </a:spcBef>
              <a:spcAft>
                <a:spcPts val="0"/>
              </a:spcAft>
              <a:buSzPts val="1250"/>
              <a:buFont typeface="Arial"/>
              <a:buChar char="❏"/>
            </a:pPr>
            <a:r>
              <a:rPr lang="vi" sz="1250">
                <a:latin typeface="Arial"/>
                <a:ea typeface="Arial"/>
                <a:cs typeface="Arial"/>
                <a:sym typeface="Arial"/>
              </a:rPr>
              <a:t>Sử dụng Cache thông minh</a:t>
            </a:r>
            <a:endParaRPr sz="1250">
              <a:latin typeface="Arial"/>
              <a:ea typeface="Arial"/>
              <a:cs typeface="Arial"/>
              <a:sym typeface="Arial"/>
            </a:endParaRPr>
          </a:p>
          <a:p>
            <a:pPr indent="-307975" lvl="0" marL="457200" rtl="0" algn="l">
              <a:lnSpc>
                <a:spcPct val="95000"/>
              </a:lnSpc>
              <a:spcBef>
                <a:spcPts val="0"/>
              </a:spcBef>
              <a:spcAft>
                <a:spcPts val="0"/>
              </a:spcAft>
              <a:buSzPts val="1250"/>
              <a:buFont typeface="Arial"/>
              <a:buChar char="❏"/>
            </a:pPr>
            <a:r>
              <a:rPr lang="vi" sz="1250">
                <a:latin typeface="Arial"/>
                <a:ea typeface="Arial"/>
                <a:cs typeface="Arial"/>
                <a:sym typeface="Arial"/>
              </a:rPr>
              <a:t>Tối ưu truy vấn và cơ sở dữ liệu</a:t>
            </a:r>
            <a:endParaRPr sz="1250">
              <a:latin typeface="Arial"/>
              <a:ea typeface="Arial"/>
              <a:cs typeface="Arial"/>
              <a:sym typeface="Arial"/>
            </a:endParaRPr>
          </a:p>
          <a:p>
            <a:pPr indent="-307975" lvl="0" marL="457200" rtl="0" algn="l">
              <a:lnSpc>
                <a:spcPct val="95000"/>
              </a:lnSpc>
              <a:spcBef>
                <a:spcPts val="0"/>
              </a:spcBef>
              <a:spcAft>
                <a:spcPts val="0"/>
              </a:spcAft>
              <a:buSzPts val="1250"/>
              <a:buFont typeface="Arial"/>
              <a:buChar char="❏"/>
            </a:pPr>
            <a:r>
              <a:rPr lang="vi" sz="1250">
                <a:latin typeface="Arial"/>
                <a:ea typeface="Arial"/>
                <a:cs typeface="Arial"/>
                <a:sym typeface="Arial"/>
              </a:rPr>
              <a:t>Hệ thống tìm kiếm hiệu quả</a:t>
            </a:r>
            <a:endParaRPr sz="1250">
              <a:latin typeface="Arial"/>
              <a:ea typeface="Arial"/>
              <a:cs typeface="Arial"/>
              <a:sym typeface="Arial"/>
            </a:endParaRPr>
          </a:p>
          <a:p>
            <a:pPr indent="-307975" lvl="0" marL="457200" rtl="0" algn="l">
              <a:lnSpc>
                <a:spcPct val="95000"/>
              </a:lnSpc>
              <a:spcBef>
                <a:spcPts val="0"/>
              </a:spcBef>
              <a:spcAft>
                <a:spcPts val="0"/>
              </a:spcAft>
              <a:buSzPts val="1250"/>
              <a:buFont typeface="Arial"/>
              <a:buChar char="❏"/>
            </a:pPr>
            <a:r>
              <a:rPr lang="vi" sz="1250">
                <a:latin typeface="Arial"/>
                <a:ea typeface="Arial"/>
                <a:cs typeface="Arial"/>
                <a:sym typeface="Arial"/>
              </a:rPr>
              <a:t>Nén và tối ưu nội dung tĩnh</a:t>
            </a:r>
            <a:endParaRPr sz="1250">
              <a:latin typeface="Arial"/>
              <a:ea typeface="Arial"/>
              <a:cs typeface="Arial"/>
              <a:sym typeface="Arial"/>
            </a:endParaRPr>
          </a:p>
          <a:p>
            <a:pPr indent="-307975" lvl="0" marL="457200" rtl="0" algn="l">
              <a:lnSpc>
                <a:spcPct val="95000"/>
              </a:lnSpc>
              <a:spcBef>
                <a:spcPts val="0"/>
              </a:spcBef>
              <a:spcAft>
                <a:spcPts val="0"/>
              </a:spcAft>
              <a:buSzPts val="1250"/>
              <a:buFont typeface="Arial"/>
              <a:buChar char="❏"/>
            </a:pPr>
            <a:r>
              <a:rPr lang="vi" sz="1250">
                <a:latin typeface="Arial"/>
                <a:ea typeface="Arial"/>
                <a:cs typeface="Arial"/>
                <a:sym typeface="Arial"/>
              </a:rPr>
              <a:t>Tự động mở rộng hệ thống</a:t>
            </a:r>
            <a:endParaRPr sz="1250">
              <a:latin typeface="Arial"/>
              <a:ea typeface="Arial"/>
              <a:cs typeface="Arial"/>
              <a:sym typeface="Arial"/>
            </a:endParaRPr>
          </a:p>
          <a:p>
            <a:pPr indent="0" lvl="0" marL="0" rtl="0" algn="l">
              <a:lnSpc>
                <a:spcPct val="95000"/>
              </a:lnSpc>
              <a:spcBef>
                <a:spcPts val="1200"/>
              </a:spcBef>
              <a:spcAft>
                <a:spcPts val="0"/>
              </a:spcAft>
              <a:buNone/>
            </a:pPr>
            <a:br>
              <a:rPr lang="vi" sz="1250">
                <a:latin typeface="Arial"/>
                <a:ea typeface="Arial"/>
                <a:cs typeface="Arial"/>
                <a:sym typeface="Arial"/>
              </a:rPr>
            </a:br>
            <a:endParaRPr sz="1250">
              <a:latin typeface="Arial"/>
              <a:ea typeface="Arial"/>
              <a:cs typeface="Arial"/>
              <a:sym typeface="Arial"/>
            </a:endParaRPr>
          </a:p>
          <a:p>
            <a:pPr indent="0" lvl="0" marL="0" rtl="0" algn="l">
              <a:lnSpc>
                <a:spcPct val="95000"/>
              </a:lnSpc>
              <a:spcBef>
                <a:spcPts val="1200"/>
              </a:spcBef>
              <a:spcAft>
                <a:spcPts val="1200"/>
              </a:spcAft>
              <a:buSzPts val="275"/>
              <a:buNone/>
            </a:pPr>
            <a:r>
              <a:t/>
            </a:r>
            <a:endParaRPr sz="1250"/>
          </a:p>
        </p:txBody>
      </p:sp>
      <p:pic>
        <p:nvPicPr>
          <p:cNvPr id="382" name="Google Shape;382;p39"/>
          <p:cNvPicPr preferRelativeResize="0"/>
          <p:nvPr/>
        </p:nvPicPr>
        <p:blipFill>
          <a:blip r:embed="rId3">
            <a:alphaModFix/>
          </a:blip>
          <a:stretch>
            <a:fillRect/>
          </a:stretch>
        </p:blipFill>
        <p:spPr>
          <a:xfrm>
            <a:off x="4572000" y="574776"/>
            <a:ext cx="3880050" cy="2182525"/>
          </a:xfrm>
          <a:prstGeom prst="rect">
            <a:avLst/>
          </a:prstGeom>
          <a:noFill/>
          <a:ln>
            <a:noFill/>
          </a:ln>
        </p:spPr>
      </p:pic>
      <p:pic>
        <p:nvPicPr>
          <p:cNvPr id="383" name="Google Shape;383;p39"/>
          <p:cNvPicPr preferRelativeResize="0"/>
          <p:nvPr/>
        </p:nvPicPr>
        <p:blipFill>
          <a:blip r:embed="rId4">
            <a:alphaModFix/>
          </a:blip>
          <a:stretch>
            <a:fillRect/>
          </a:stretch>
        </p:blipFill>
        <p:spPr>
          <a:xfrm>
            <a:off x="4572000" y="2940425"/>
            <a:ext cx="3880051" cy="218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236752" y="640998"/>
            <a:ext cx="3261900" cy="314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The end </a:t>
            </a:r>
            <a:endParaRPr/>
          </a:p>
        </p:txBody>
      </p:sp>
      <p:pic>
        <p:nvPicPr>
          <p:cNvPr id="389" name="Google Shape;389;p40" title="496509439_1134196965139917_2998002662662747267_n-removebg-preview.png"/>
          <p:cNvPicPr preferRelativeResize="0"/>
          <p:nvPr/>
        </p:nvPicPr>
        <p:blipFill>
          <a:blip r:embed="rId3">
            <a:alphaModFix/>
          </a:blip>
          <a:stretch>
            <a:fillRect/>
          </a:stretch>
        </p:blipFill>
        <p:spPr>
          <a:xfrm>
            <a:off x="4116368" y="872750"/>
            <a:ext cx="2896115" cy="5143500"/>
          </a:xfrm>
          <a:prstGeom prst="rect">
            <a:avLst/>
          </a:prstGeom>
          <a:noFill/>
          <a:ln>
            <a:noFill/>
          </a:ln>
        </p:spPr>
      </p:pic>
      <p:sp>
        <p:nvSpPr>
          <p:cNvPr id="390" name="Google Shape;390;p40"/>
          <p:cNvSpPr/>
          <p:nvPr/>
        </p:nvSpPr>
        <p:spPr>
          <a:xfrm>
            <a:off x="4178125" y="718225"/>
            <a:ext cx="888300" cy="9576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lt1"/>
                </a:solidFill>
                <a:latin typeface="Lato"/>
                <a:ea typeface="Lato"/>
                <a:cs typeface="Lato"/>
                <a:sym typeface="Lato"/>
              </a:rPr>
              <a:t>Dạ, em có</a:t>
            </a:r>
            <a:endParaRPr>
              <a:solidFill>
                <a:schemeClr val="lt1"/>
              </a:solidFill>
              <a:latin typeface="Lato"/>
              <a:ea typeface="Lato"/>
              <a:cs typeface="Lato"/>
              <a:sym typeface="Lato"/>
            </a:endParaRPr>
          </a:p>
        </p:txBody>
      </p:sp>
      <p:sp>
        <p:nvSpPr>
          <p:cNvPr id="391" name="Google Shape;391;p40"/>
          <p:cNvSpPr/>
          <p:nvPr/>
        </p:nvSpPr>
        <p:spPr>
          <a:xfrm>
            <a:off x="5684100" y="525150"/>
            <a:ext cx="1204800" cy="7491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lt1"/>
                </a:solidFill>
                <a:latin typeface="Lato"/>
                <a:ea typeface="Lato"/>
                <a:cs typeface="Lato"/>
                <a:sym typeface="Lato"/>
              </a:rPr>
              <a:t>Em có sài shopee ko ?</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5"/>
          <p:cNvSpPr txBox="1"/>
          <p:nvPr/>
        </p:nvSpPr>
        <p:spPr>
          <a:xfrm>
            <a:off x="4255825" y="1782250"/>
            <a:ext cx="1753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3400">
                <a:solidFill>
                  <a:schemeClr val="lt1"/>
                </a:solidFill>
                <a:latin typeface="Merriweather Medium"/>
                <a:ea typeface="Merriweather Medium"/>
                <a:cs typeface="Merriweather Medium"/>
                <a:sym typeface="Merriweather Medium"/>
              </a:rPr>
              <a:t>Là Gì ?</a:t>
            </a:r>
            <a:endParaRPr sz="3400">
              <a:solidFill>
                <a:schemeClr val="lt1"/>
              </a:solidFill>
              <a:latin typeface="Merriweather Medium"/>
              <a:ea typeface="Merriweather Medium"/>
              <a:cs typeface="Merriweather Medium"/>
              <a:sym typeface="Merriweather Medium"/>
            </a:endParaRPr>
          </a:p>
        </p:txBody>
      </p:sp>
      <p:pic>
        <p:nvPicPr>
          <p:cNvPr id="89" name="Google Shape;89;p15" title="messi-2-removebg-preview.png"/>
          <p:cNvPicPr preferRelativeResize="0"/>
          <p:nvPr/>
        </p:nvPicPr>
        <p:blipFill>
          <a:blip r:embed="rId4">
            <a:alphaModFix/>
          </a:blip>
          <a:stretch>
            <a:fillRect/>
          </a:stretch>
        </p:blipFill>
        <p:spPr>
          <a:xfrm>
            <a:off x="-702800" y="2795050"/>
            <a:ext cx="4170847" cy="2348450"/>
          </a:xfrm>
          <a:prstGeom prst="rect">
            <a:avLst/>
          </a:prstGeom>
          <a:noFill/>
          <a:ln>
            <a:noFill/>
          </a:ln>
        </p:spPr>
      </p:pic>
      <p:pic>
        <p:nvPicPr>
          <p:cNvPr id="90" name="Google Shape;90;p15" title="i-removebg-preview.png"/>
          <p:cNvPicPr preferRelativeResize="0"/>
          <p:nvPr/>
        </p:nvPicPr>
        <p:blipFill>
          <a:blip r:embed="rId5">
            <a:alphaModFix/>
          </a:blip>
          <a:stretch>
            <a:fillRect/>
          </a:stretch>
        </p:blipFill>
        <p:spPr>
          <a:xfrm>
            <a:off x="2432497" y="2795050"/>
            <a:ext cx="4170847" cy="2348450"/>
          </a:xfrm>
          <a:prstGeom prst="rect">
            <a:avLst/>
          </a:prstGeom>
          <a:noFill/>
          <a:ln>
            <a:noFill/>
          </a:ln>
        </p:spPr>
      </p:pic>
      <p:pic>
        <p:nvPicPr>
          <p:cNvPr id="91" name="Google Shape;91;p15" title="hq720-removebg-preview.png"/>
          <p:cNvPicPr preferRelativeResize="0"/>
          <p:nvPr/>
        </p:nvPicPr>
        <p:blipFill rotWithShape="1">
          <a:blip r:embed="rId6">
            <a:alphaModFix/>
          </a:blip>
          <a:srcRect b="0" l="0" r="45595" t="0"/>
          <a:stretch/>
        </p:blipFill>
        <p:spPr>
          <a:xfrm>
            <a:off x="7147425" y="2965625"/>
            <a:ext cx="1996575" cy="2177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pic>
        <p:nvPicPr>
          <p:cNvPr id="96" name="Google Shape;96;p16"/>
          <p:cNvPicPr preferRelativeResize="0"/>
          <p:nvPr/>
        </p:nvPicPr>
        <p:blipFill>
          <a:blip r:embed="rId3">
            <a:alphaModFix/>
          </a:blip>
          <a:stretch>
            <a:fillRect/>
          </a:stretch>
        </p:blipFill>
        <p:spPr>
          <a:xfrm>
            <a:off x="179875" y="1729951"/>
            <a:ext cx="4392126" cy="2672025"/>
          </a:xfrm>
          <a:prstGeom prst="rect">
            <a:avLst/>
          </a:prstGeom>
          <a:noFill/>
          <a:ln>
            <a:noFill/>
          </a:ln>
        </p:spPr>
      </p:pic>
      <p:sp>
        <p:nvSpPr>
          <p:cNvPr id="97" name="Google Shape;97;p16"/>
          <p:cNvSpPr txBox="1"/>
          <p:nvPr>
            <p:ph idx="1" type="body"/>
          </p:nvPr>
        </p:nvSpPr>
        <p:spPr>
          <a:xfrm>
            <a:off x="4982800" y="1729913"/>
            <a:ext cx="3839700" cy="26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900">
                <a:highlight>
                  <a:schemeClr val="lt1"/>
                </a:highlight>
                <a:latin typeface="EB Garamond ExtraBold"/>
                <a:ea typeface="EB Garamond ExtraBold"/>
                <a:cs typeface="EB Garamond ExtraBold"/>
                <a:sym typeface="EB Garamond ExtraBold"/>
              </a:rPr>
              <a:t>một phần mềm chạy trên trình duyệt web, được truy cập thông qua Internet.</a:t>
            </a:r>
            <a:endParaRPr sz="1900">
              <a:highlight>
                <a:schemeClr val="lt1"/>
              </a:highlight>
              <a:latin typeface="EB Garamond ExtraBold"/>
              <a:ea typeface="EB Garamond ExtraBold"/>
              <a:cs typeface="EB Garamond ExtraBold"/>
              <a:sym typeface="EB Garamond ExtraBold"/>
            </a:endParaRPr>
          </a:p>
          <a:p>
            <a:pPr indent="0" lvl="0" marL="0" rtl="0" algn="l">
              <a:spcBef>
                <a:spcPts val="1200"/>
              </a:spcBef>
              <a:spcAft>
                <a:spcPts val="1200"/>
              </a:spcAft>
              <a:buNone/>
            </a:pPr>
            <a:r>
              <a:rPr lang="vi" sz="1900">
                <a:highlight>
                  <a:schemeClr val="lt1"/>
                </a:highlight>
                <a:latin typeface="EB Garamond ExtraBold"/>
                <a:ea typeface="EB Garamond ExtraBold"/>
                <a:cs typeface="EB Garamond ExtraBold"/>
                <a:sym typeface="EB Garamond ExtraBold"/>
              </a:rPr>
              <a:t>không cần cài đặt — chỉ cần mở trình duyệt và truy cập địa chỉ web.</a:t>
            </a:r>
            <a:endParaRPr sz="1900">
              <a:highlight>
                <a:schemeClr val="lt1"/>
              </a:highlight>
              <a:latin typeface="EB Garamond ExtraBold"/>
              <a:ea typeface="EB Garamond ExtraBold"/>
              <a:cs typeface="EB Garamond ExtraBold"/>
              <a:sym typeface="EB Garamond ExtraBold"/>
            </a:endParaRPr>
          </a:p>
        </p:txBody>
      </p:sp>
      <p:grpSp>
        <p:nvGrpSpPr>
          <p:cNvPr id="98" name="Google Shape;98;p16"/>
          <p:cNvGrpSpPr/>
          <p:nvPr/>
        </p:nvGrpSpPr>
        <p:grpSpPr>
          <a:xfrm>
            <a:off x="3848087" y="4546072"/>
            <a:ext cx="2566476" cy="597413"/>
            <a:chOff x="6532308" y="5623308"/>
            <a:chExt cx="2516400" cy="681900"/>
          </a:xfrm>
        </p:grpSpPr>
        <p:sp>
          <p:nvSpPr>
            <p:cNvPr id="99" name="Google Shape;99;p16"/>
            <p:cNvSpPr/>
            <p:nvPr/>
          </p:nvSpPr>
          <p:spPr>
            <a:xfrm>
              <a:off x="6532308" y="5623308"/>
              <a:ext cx="2516400" cy="681900"/>
            </a:xfrm>
            <a:prstGeom prst="roundRect">
              <a:avLst>
                <a:gd fmla="val 7627" name="adj"/>
              </a:avLst>
            </a:prstGeom>
            <a:solidFill>
              <a:srgbClr val="FFEEE8"/>
            </a:solidFill>
            <a:ln cap="flat" cmpd="sng" w="12700">
              <a:solidFill>
                <a:srgbClr val="FE43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0" name="Google Shape;100;p16"/>
            <p:cNvSpPr txBox="1"/>
            <p:nvPr/>
          </p:nvSpPr>
          <p:spPr>
            <a:xfrm>
              <a:off x="7417941" y="5779605"/>
              <a:ext cx="1271700" cy="421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 sz="1800">
                  <a:solidFill>
                    <a:srgbClr val="FE430C"/>
                  </a:solidFill>
                  <a:latin typeface="Calibri"/>
                  <a:ea typeface="Calibri"/>
                  <a:cs typeface="Calibri"/>
                  <a:sym typeface="Calibri"/>
                </a:rPr>
                <a:t>Add To Cart</a:t>
              </a:r>
              <a:endParaRPr sz="1800">
                <a:solidFill>
                  <a:srgbClr val="FE430C"/>
                </a:solidFill>
                <a:latin typeface="Calibri"/>
                <a:ea typeface="Calibri"/>
                <a:cs typeface="Calibri"/>
                <a:sym typeface="Calibri"/>
              </a:endParaRPr>
            </a:p>
          </p:txBody>
        </p:sp>
        <p:pic>
          <p:nvPicPr>
            <p:cNvPr descr="Shopping cart with solid fill" id="101" name="Google Shape;101;p16"/>
            <p:cNvPicPr preferRelativeResize="0"/>
            <p:nvPr/>
          </p:nvPicPr>
          <p:blipFill rotWithShape="1">
            <a:blip r:embed="rId4">
              <a:alphaModFix/>
            </a:blip>
            <a:srcRect b="0" l="0" r="0" t="0"/>
            <a:stretch/>
          </p:blipFill>
          <p:spPr>
            <a:xfrm>
              <a:off x="6936163" y="5724386"/>
              <a:ext cx="479770" cy="479770"/>
            </a:xfrm>
            <a:prstGeom prst="rect">
              <a:avLst/>
            </a:prstGeom>
            <a:noFill/>
            <a:ln>
              <a:noFill/>
            </a:ln>
          </p:spPr>
        </p:pic>
      </p:grpSp>
      <p:grpSp>
        <p:nvGrpSpPr>
          <p:cNvPr id="102" name="Google Shape;102;p16"/>
          <p:cNvGrpSpPr/>
          <p:nvPr/>
        </p:nvGrpSpPr>
        <p:grpSpPr>
          <a:xfrm>
            <a:off x="6577527" y="4546097"/>
            <a:ext cx="2566476" cy="597413"/>
            <a:chOff x="9345466" y="5623308"/>
            <a:chExt cx="2516400" cy="681900"/>
          </a:xfrm>
        </p:grpSpPr>
        <p:sp>
          <p:nvSpPr>
            <p:cNvPr id="103" name="Google Shape;103;p16"/>
            <p:cNvSpPr/>
            <p:nvPr/>
          </p:nvSpPr>
          <p:spPr>
            <a:xfrm>
              <a:off x="9345466" y="5623308"/>
              <a:ext cx="2516400" cy="681900"/>
            </a:xfrm>
            <a:prstGeom prst="roundRect">
              <a:avLst>
                <a:gd fmla="val 762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 name="Google Shape;104;p16"/>
            <p:cNvSpPr txBox="1"/>
            <p:nvPr/>
          </p:nvSpPr>
          <p:spPr>
            <a:xfrm>
              <a:off x="10091814" y="5779605"/>
              <a:ext cx="1023600" cy="421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 sz="1800">
                  <a:solidFill>
                    <a:srgbClr val="FFFFFF"/>
                  </a:solidFill>
                  <a:latin typeface="Calibri"/>
                  <a:ea typeface="Calibri"/>
                  <a:cs typeface="Calibri"/>
                  <a:sym typeface="Calibri"/>
                </a:rPr>
                <a:t>Buy Now</a:t>
              </a:r>
              <a:endParaRPr sz="1800">
                <a:solidFill>
                  <a:srgbClr val="FFFFFF"/>
                </a:solidFill>
                <a:latin typeface="Calibri"/>
                <a:ea typeface="Calibri"/>
                <a:cs typeface="Calibri"/>
                <a:sym typeface="Calibri"/>
              </a:endParaRPr>
            </a:p>
          </p:txBody>
        </p:sp>
      </p:grpSp>
      <p:sp>
        <p:nvSpPr>
          <p:cNvPr id="105" name="Google Shape;105;p16"/>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6" name="Google Shape;106;p16"/>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vi" sz="1800">
                <a:solidFill>
                  <a:srgbClr val="FFFFFF"/>
                </a:solidFill>
                <a:latin typeface="Calibri"/>
                <a:ea typeface="Calibri"/>
                <a:cs typeface="Calibri"/>
                <a:sym typeface="Calibri"/>
              </a:rPr>
              <a:t>ww</a:t>
            </a:r>
            <a:endParaRPr sz="1800">
              <a:solidFill>
                <a:srgbClr val="FFFFFF"/>
              </a:solidFill>
              <a:latin typeface="Calibri"/>
              <a:ea typeface="Calibri"/>
              <a:cs typeface="Calibri"/>
              <a:sym typeface="Calibri"/>
            </a:endParaRPr>
          </a:p>
        </p:txBody>
      </p:sp>
      <p:sp>
        <p:nvSpPr>
          <p:cNvPr id="107" name="Google Shape;107;p16"/>
          <p:cNvSpPr/>
          <p:nvPr/>
        </p:nvSpPr>
        <p:spPr>
          <a:xfrm>
            <a:off x="7033865" y="552778"/>
            <a:ext cx="6477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108" name="Google Shape;108;p16"/>
          <p:cNvPicPr preferRelativeResize="0"/>
          <p:nvPr/>
        </p:nvPicPr>
        <p:blipFill rotWithShape="1">
          <a:blip r:embed="rId5">
            <a:alphaModFix/>
          </a:blip>
          <a:srcRect b="0" l="0" r="0" t="0"/>
          <a:stretch/>
        </p:blipFill>
        <p:spPr>
          <a:xfrm>
            <a:off x="7190719" y="607450"/>
            <a:ext cx="333952" cy="445270"/>
          </a:xfrm>
          <a:prstGeom prst="rect">
            <a:avLst/>
          </a:prstGeom>
          <a:noFill/>
          <a:ln>
            <a:noFill/>
          </a:ln>
        </p:spPr>
      </p:pic>
      <p:pic>
        <p:nvPicPr>
          <p:cNvPr descr="Shopping cart with solid fill" id="109" name="Google Shape;109;p16"/>
          <p:cNvPicPr preferRelativeResize="0"/>
          <p:nvPr/>
        </p:nvPicPr>
        <p:blipFill rotWithShape="1">
          <a:blip r:embed="rId6">
            <a:alphaModFix/>
          </a:blip>
          <a:srcRect b="0" l="0" r="0" t="0"/>
          <a:stretch/>
        </p:blipFill>
        <p:spPr>
          <a:xfrm>
            <a:off x="8064525" y="460319"/>
            <a:ext cx="526141" cy="701522"/>
          </a:xfrm>
          <a:prstGeom prst="rect">
            <a:avLst/>
          </a:prstGeom>
          <a:noFill/>
          <a:ln>
            <a:noFill/>
          </a:ln>
        </p:spPr>
      </p:pic>
      <p:pic>
        <p:nvPicPr>
          <p:cNvPr descr="Meet your future customer — LeadPocket" id="110" name="Google Shape;110;p16"/>
          <p:cNvPicPr preferRelativeResize="0"/>
          <p:nvPr/>
        </p:nvPicPr>
        <p:blipFill rotWithShape="1">
          <a:blip r:embed="rId7">
            <a:alphaModFix/>
          </a:blip>
          <a:srcRect b="0" l="0" r="0" t="0"/>
          <a:stretch/>
        </p:blipFill>
        <p:spPr>
          <a:xfrm>
            <a:off x="239813" y="313739"/>
            <a:ext cx="1417545" cy="935186"/>
          </a:xfrm>
          <a:prstGeom prst="rect">
            <a:avLst/>
          </a:prstGeom>
          <a:noFill/>
          <a:ln>
            <a:noFill/>
          </a:ln>
        </p:spPr>
      </p:pic>
      <p:sp>
        <p:nvSpPr>
          <p:cNvPr id="111" name="Google Shape;111;p16"/>
          <p:cNvSpPr txBox="1"/>
          <p:nvPr/>
        </p:nvSpPr>
        <p:spPr>
          <a:xfrm>
            <a:off x="917843" y="515798"/>
            <a:ext cx="7308300" cy="630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vi" sz="3500"/>
              <a:t>Web app là gì?</a:t>
            </a:r>
            <a:endParaRPr b="1" sz="35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grpSp>
        <p:nvGrpSpPr>
          <p:cNvPr id="116" name="Google Shape;116;p17"/>
          <p:cNvGrpSpPr/>
          <p:nvPr/>
        </p:nvGrpSpPr>
        <p:grpSpPr>
          <a:xfrm>
            <a:off x="3848087" y="4546072"/>
            <a:ext cx="2566476" cy="597413"/>
            <a:chOff x="6532308" y="5623308"/>
            <a:chExt cx="2516400" cy="681900"/>
          </a:xfrm>
        </p:grpSpPr>
        <p:sp>
          <p:nvSpPr>
            <p:cNvPr id="117" name="Google Shape;117;p17"/>
            <p:cNvSpPr/>
            <p:nvPr/>
          </p:nvSpPr>
          <p:spPr>
            <a:xfrm>
              <a:off x="6532308" y="5623308"/>
              <a:ext cx="2516400" cy="681900"/>
            </a:xfrm>
            <a:prstGeom prst="roundRect">
              <a:avLst>
                <a:gd fmla="val 7627" name="adj"/>
              </a:avLst>
            </a:prstGeom>
            <a:solidFill>
              <a:srgbClr val="FFEEE8"/>
            </a:solidFill>
            <a:ln cap="flat" cmpd="sng" w="12700">
              <a:solidFill>
                <a:srgbClr val="FE43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8" name="Google Shape;118;p17"/>
            <p:cNvSpPr txBox="1"/>
            <p:nvPr/>
          </p:nvSpPr>
          <p:spPr>
            <a:xfrm>
              <a:off x="7417941" y="5779605"/>
              <a:ext cx="1271700" cy="421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 sz="1800">
                  <a:solidFill>
                    <a:srgbClr val="FE430C"/>
                  </a:solidFill>
                  <a:latin typeface="Calibri"/>
                  <a:ea typeface="Calibri"/>
                  <a:cs typeface="Calibri"/>
                  <a:sym typeface="Calibri"/>
                </a:rPr>
                <a:t>Add To Cart</a:t>
              </a:r>
              <a:endParaRPr sz="1800">
                <a:solidFill>
                  <a:srgbClr val="FE430C"/>
                </a:solidFill>
                <a:latin typeface="Calibri"/>
                <a:ea typeface="Calibri"/>
                <a:cs typeface="Calibri"/>
                <a:sym typeface="Calibri"/>
              </a:endParaRPr>
            </a:p>
          </p:txBody>
        </p:sp>
        <p:pic>
          <p:nvPicPr>
            <p:cNvPr descr="Shopping cart with solid fill" id="119" name="Google Shape;119;p17"/>
            <p:cNvPicPr preferRelativeResize="0"/>
            <p:nvPr/>
          </p:nvPicPr>
          <p:blipFill rotWithShape="1">
            <a:blip r:embed="rId3">
              <a:alphaModFix/>
            </a:blip>
            <a:srcRect b="0" l="0" r="0" t="0"/>
            <a:stretch/>
          </p:blipFill>
          <p:spPr>
            <a:xfrm>
              <a:off x="6936163" y="5724386"/>
              <a:ext cx="479770" cy="479770"/>
            </a:xfrm>
            <a:prstGeom prst="rect">
              <a:avLst/>
            </a:prstGeom>
            <a:noFill/>
            <a:ln>
              <a:noFill/>
            </a:ln>
          </p:spPr>
        </p:pic>
      </p:grpSp>
      <p:grpSp>
        <p:nvGrpSpPr>
          <p:cNvPr id="120" name="Google Shape;120;p17"/>
          <p:cNvGrpSpPr/>
          <p:nvPr/>
        </p:nvGrpSpPr>
        <p:grpSpPr>
          <a:xfrm>
            <a:off x="6577527" y="4546097"/>
            <a:ext cx="2566476" cy="597413"/>
            <a:chOff x="9345466" y="5623308"/>
            <a:chExt cx="2516400" cy="681900"/>
          </a:xfrm>
        </p:grpSpPr>
        <p:sp>
          <p:nvSpPr>
            <p:cNvPr id="121" name="Google Shape;121;p17"/>
            <p:cNvSpPr/>
            <p:nvPr/>
          </p:nvSpPr>
          <p:spPr>
            <a:xfrm>
              <a:off x="9345466" y="5623308"/>
              <a:ext cx="2516400" cy="681900"/>
            </a:xfrm>
            <a:prstGeom prst="roundRect">
              <a:avLst>
                <a:gd fmla="val 762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2" name="Google Shape;122;p17"/>
            <p:cNvSpPr txBox="1"/>
            <p:nvPr/>
          </p:nvSpPr>
          <p:spPr>
            <a:xfrm>
              <a:off x="10091814" y="5779605"/>
              <a:ext cx="1023600" cy="421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 sz="1800">
                  <a:solidFill>
                    <a:srgbClr val="FFFFFF"/>
                  </a:solidFill>
                  <a:latin typeface="Calibri"/>
                  <a:ea typeface="Calibri"/>
                  <a:cs typeface="Calibri"/>
                  <a:sym typeface="Calibri"/>
                </a:rPr>
                <a:t>Buy Now</a:t>
              </a:r>
              <a:endParaRPr sz="1800">
                <a:solidFill>
                  <a:srgbClr val="FFFFFF"/>
                </a:solidFill>
                <a:latin typeface="Calibri"/>
                <a:ea typeface="Calibri"/>
                <a:cs typeface="Calibri"/>
                <a:sym typeface="Calibri"/>
              </a:endParaRPr>
            </a:p>
          </p:txBody>
        </p:sp>
      </p:grpSp>
      <p:sp>
        <p:nvSpPr>
          <p:cNvPr id="123" name="Google Shape;123;p17"/>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4" name="Google Shape;124;p17"/>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vi" sz="1800">
                <a:solidFill>
                  <a:srgbClr val="FFFFFF"/>
                </a:solidFill>
                <a:latin typeface="Calibri"/>
                <a:ea typeface="Calibri"/>
                <a:cs typeface="Calibri"/>
                <a:sym typeface="Calibri"/>
              </a:rPr>
              <a:t>ww</a:t>
            </a:r>
            <a:endParaRPr sz="1800">
              <a:solidFill>
                <a:srgbClr val="FFFFFF"/>
              </a:solidFill>
              <a:latin typeface="Calibri"/>
              <a:ea typeface="Calibri"/>
              <a:cs typeface="Calibri"/>
              <a:sym typeface="Calibri"/>
            </a:endParaRPr>
          </a:p>
        </p:txBody>
      </p:sp>
      <p:sp>
        <p:nvSpPr>
          <p:cNvPr id="125" name="Google Shape;125;p17"/>
          <p:cNvSpPr/>
          <p:nvPr/>
        </p:nvSpPr>
        <p:spPr>
          <a:xfrm>
            <a:off x="7033865" y="552778"/>
            <a:ext cx="6477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126" name="Google Shape;126;p17"/>
          <p:cNvPicPr preferRelativeResize="0"/>
          <p:nvPr/>
        </p:nvPicPr>
        <p:blipFill rotWithShape="1">
          <a:blip r:embed="rId4">
            <a:alphaModFix/>
          </a:blip>
          <a:srcRect b="0" l="0" r="0" t="0"/>
          <a:stretch/>
        </p:blipFill>
        <p:spPr>
          <a:xfrm>
            <a:off x="7190719" y="607450"/>
            <a:ext cx="333952" cy="445270"/>
          </a:xfrm>
          <a:prstGeom prst="rect">
            <a:avLst/>
          </a:prstGeom>
          <a:noFill/>
          <a:ln>
            <a:noFill/>
          </a:ln>
        </p:spPr>
      </p:pic>
      <p:pic>
        <p:nvPicPr>
          <p:cNvPr descr="Shopping cart with solid fill" id="127" name="Google Shape;127;p17"/>
          <p:cNvPicPr preferRelativeResize="0"/>
          <p:nvPr/>
        </p:nvPicPr>
        <p:blipFill rotWithShape="1">
          <a:blip r:embed="rId5">
            <a:alphaModFix/>
          </a:blip>
          <a:srcRect b="0" l="0" r="0" t="0"/>
          <a:stretch/>
        </p:blipFill>
        <p:spPr>
          <a:xfrm>
            <a:off x="8064525" y="460319"/>
            <a:ext cx="526141" cy="701522"/>
          </a:xfrm>
          <a:prstGeom prst="rect">
            <a:avLst/>
          </a:prstGeom>
          <a:noFill/>
          <a:ln>
            <a:noFill/>
          </a:ln>
        </p:spPr>
      </p:pic>
      <p:pic>
        <p:nvPicPr>
          <p:cNvPr descr="Meet your future customer — LeadPocket" id="128" name="Google Shape;128;p17"/>
          <p:cNvPicPr preferRelativeResize="0"/>
          <p:nvPr/>
        </p:nvPicPr>
        <p:blipFill rotWithShape="1">
          <a:blip r:embed="rId6">
            <a:alphaModFix/>
          </a:blip>
          <a:srcRect b="0" l="0" r="0" t="0"/>
          <a:stretch/>
        </p:blipFill>
        <p:spPr>
          <a:xfrm>
            <a:off x="239813" y="313739"/>
            <a:ext cx="1417545" cy="935186"/>
          </a:xfrm>
          <a:prstGeom prst="rect">
            <a:avLst/>
          </a:prstGeom>
          <a:noFill/>
          <a:ln>
            <a:noFill/>
          </a:ln>
        </p:spPr>
      </p:pic>
      <p:sp>
        <p:nvSpPr>
          <p:cNvPr id="129" name="Google Shape;129;p17"/>
          <p:cNvSpPr txBox="1"/>
          <p:nvPr/>
        </p:nvSpPr>
        <p:spPr>
          <a:xfrm>
            <a:off x="917843" y="515798"/>
            <a:ext cx="7308300" cy="630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vi" sz="3500"/>
              <a:t>Web app vs Website</a:t>
            </a:r>
            <a:endParaRPr b="1" sz="3500">
              <a:solidFill>
                <a:srgbClr val="000000"/>
              </a:solidFill>
            </a:endParaRPr>
          </a:p>
        </p:txBody>
      </p:sp>
      <p:pic>
        <p:nvPicPr>
          <p:cNvPr id="130" name="Google Shape;130;p17"/>
          <p:cNvPicPr preferRelativeResize="0"/>
          <p:nvPr/>
        </p:nvPicPr>
        <p:blipFill>
          <a:blip r:embed="rId7">
            <a:alphaModFix/>
          </a:blip>
          <a:stretch>
            <a:fillRect/>
          </a:stretch>
        </p:blipFill>
        <p:spPr>
          <a:xfrm>
            <a:off x="152400" y="1490650"/>
            <a:ext cx="4179624" cy="2903025"/>
          </a:xfrm>
          <a:prstGeom prst="rect">
            <a:avLst/>
          </a:prstGeom>
          <a:noFill/>
          <a:ln>
            <a:noFill/>
          </a:ln>
        </p:spPr>
      </p:pic>
      <p:pic>
        <p:nvPicPr>
          <p:cNvPr id="131" name="Google Shape;131;p17"/>
          <p:cNvPicPr preferRelativeResize="0"/>
          <p:nvPr/>
        </p:nvPicPr>
        <p:blipFill>
          <a:blip r:embed="rId8">
            <a:alphaModFix/>
          </a:blip>
          <a:stretch>
            <a:fillRect/>
          </a:stretch>
        </p:blipFill>
        <p:spPr>
          <a:xfrm>
            <a:off x="4506800" y="1490650"/>
            <a:ext cx="4484800" cy="287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18"/>
          <p:cNvSpPr txBox="1"/>
          <p:nvPr>
            <p:ph idx="2" type="body"/>
          </p:nvPr>
        </p:nvSpPr>
        <p:spPr>
          <a:xfrm>
            <a:off x="2652975" y="4075600"/>
            <a:ext cx="5297400" cy="4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vi" sz="2500">
                <a:solidFill>
                  <a:schemeClr val="dk1"/>
                </a:solidFill>
                <a:highlight>
                  <a:schemeClr val="lt1"/>
                </a:highlight>
                <a:latin typeface="Merriweather"/>
                <a:ea typeface="Merriweather"/>
                <a:cs typeface="Merriweather"/>
                <a:sym typeface="Merriweather"/>
              </a:rPr>
              <a:t>Đăng Kí , </a:t>
            </a:r>
            <a:r>
              <a:rPr b="1" lang="vi" sz="2500">
                <a:solidFill>
                  <a:schemeClr val="dk1"/>
                </a:solidFill>
                <a:highlight>
                  <a:schemeClr val="lt1"/>
                </a:highlight>
                <a:latin typeface="Merriweather"/>
                <a:ea typeface="Merriweather"/>
                <a:cs typeface="Merriweather"/>
                <a:sym typeface="Merriweather"/>
              </a:rPr>
              <a:t>đăng nhập phần mềm</a:t>
            </a:r>
            <a:endParaRPr b="1" sz="2500">
              <a:solidFill>
                <a:schemeClr val="dk1"/>
              </a:solidFill>
              <a:highlight>
                <a:schemeClr val="lt1"/>
              </a:highlight>
              <a:latin typeface="Merriweather"/>
              <a:ea typeface="Merriweather"/>
              <a:cs typeface="Merriweather"/>
              <a:sym typeface="Merriweather"/>
            </a:endParaRPr>
          </a:p>
        </p:txBody>
      </p:sp>
      <p:sp>
        <p:nvSpPr>
          <p:cNvPr id="137" name="Google Shape;137;p18"/>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8" name="Google Shape;138;p18"/>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9" name="Google Shape;139;p18"/>
          <p:cNvSpPr/>
          <p:nvPr/>
        </p:nvSpPr>
        <p:spPr>
          <a:xfrm>
            <a:off x="7033865" y="552778"/>
            <a:ext cx="6474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140" name="Google Shape;140;p18"/>
          <p:cNvPicPr preferRelativeResize="0"/>
          <p:nvPr/>
        </p:nvPicPr>
        <p:blipFill rotWithShape="1">
          <a:blip r:embed="rId3">
            <a:alphaModFix/>
          </a:blip>
          <a:srcRect b="0" l="0" r="0" t="0"/>
          <a:stretch/>
        </p:blipFill>
        <p:spPr>
          <a:xfrm>
            <a:off x="7190719" y="607450"/>
            <a:ext cx="333952" cy="445270"/>
          </a:xfrm>
          <a:prstGeom prst="rect">
            <a:avLst/>
          </a:prstGeom>
          <a:noFill/>
          <a:ln>
            <a:noFill/>
          </a:ln>
        </p:spPr>
      </p:pic>
      <p:pic>
        <p:nvPicPr>
          <p:cNvPr descr="Shopping cart with solid fill" id="141" name="Google Shape;141;p18"/>
          <p:cNvPicPr preferRelativeResize="0"/>
          <p:nvPr/>
        </p:nvPicPr>
        <p:blipFill rotWithShape="1">
          <a:blip r:embed="rId4">
            <a:alphaModFix/>
          </a:blip>
          <a:srcRect b="0" l="0" r="0" t="0"/>
          <a:stretch/>
        </p:blipFill>
        <p:spPr>
          <a:xfrm>
            <a:off x="8064525" y="460319"/>
            <a:ext cx="526141" cy="701522"/>
          </a:xfrm>
          <a:prstGeom prst="rect">
            <a:avLst/>
          </a:prstGeom>
          <a:noFill/>
          <a:ln>
            <a:noFill/>
          </a:ln>
        </p:spPr>
      </p:pic>
      <p:pic>
        <p:nvPicPr>
          <p:cNvPr descr="Meet your future customer — LeadPocket" id="142" name="Google Shape;142;p18"/>
          <p:cNvPicPr preferRelativeResize="0"/>
          <p:nvPr/>
        </p:nvPicPr>
        <p:blipFill rotWithShape="1">
          <a:blip r:embed="rId5">
            <a:alphaModFix/>
          </a:blip>
          <a:srcRect b="0" l="0" r="0" t="0"/>
          <a:stretch/>
        </p:blipFill>
        <p:spPr>
          <a:xfrm>
            <a:off x="239813" y="313739"/>
            <a:ext cx="1417545" cy="935186"/>
          </a:xfrm>
          <a:prstGeom prst="rect">
            <a:avLst/>
          </a:prstGeom>
          <a:noFill/>
          <a:ln>
            <a:noFill/>
          </a:ln>
        </p:spPr>
      </p:pic>
      <p:sp>
        <p:nvSpPr>
          <p:cNvPr id="143" name="Google Shape;143;p18"/>
          <p:cNvSpPr txBox="1"/>
          <p:nvPr>
            <p:ph type="title"/>
          </p:nvPr>
        </p:nvSpPr>
        <p:spPr>
          <a:xfrm>
            <a:off x="1727338" y="513550"/>
            <a:ext cx="5393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highlight>
                  <a:schemeClr val="lt1"/>
                </a:highlight>
              </a:rPr>
              <a:t>Các chức năng của shopee web</a:t>
            </a:r>
            <a:endParaRPr>
              <a:highlight>
                <a:schemeClr val="lt1"/>
              </a:highlight>
            </a:endParaRPr>
          </a:p>
        </p:txBody>
      </p:sp>
      <p:pic>
        <p:nvPicPr>
          <p:cNvPr id="144" name="Google Shape;144;p18"/>
          <p:cNvPicPr preferRelativeResize="0"/>
          <p:nvPr/>
        </p:nvPicPr>
        <p:blipFill>
          <a:blip r:embed="rId6">
            <a:alphaModFix/>
          </a:blip>
          <a:stretch>
            <a:fillRect/>
          </a:stretch>
        </p:blipFill>
        <p:spPr>
          <a:xfrm>
            <a:off x="355600" y="1446000"/>
            <a:ext cx="3816635" cy="2629602"/>
          </a:xfrm>
          <a:prstGeom prst="rect">
            <a:avLst/>
          </a:prstGeom>
          <a:noFill/>
          <a:ln>
            <a:noFill/>
          </a:ln>
        </p:spPr>
      </p:pic>
      <p:pic>
        <p:nvPicPr>
          <p:cNvPr id="145" name="Google Shape;145;p18"/>
          <p:cNvPicPr preferRelativeResize="0"/>
          <p:nvPr/>
        </p:nvPicPr>
        <p:blipFill>
          <a:blip r:embed="rId7">
            <a:alphaModFix/>
          </a:blip>
          <a:stretch>
            <a:fillRect/>
          </a:stretch>
        </p:blipFill>
        <p:spPr>
          <a:xfrm>
            <a:off x="4324625" y="1490650"/>
            <a:ext cx="4266051" cy="25329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19"/>
          <p:cNvSpPr txBox="1"/>
          <p:nvPr>
            <p:ph idx="2" type="body"/>
          </p:nvPr>
        </p:nvSpPr>
        <p:spPr>
          <a:xfrm>
            <a:off x="2661625" y="4075600"/>
            <a:ext cx="5297400" cy="4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vi" sz="2500">
                <a:solidFill>
                  <a:schemeClr val="dk1"/>
                </a:solidFill>
                <a:highlight>
                  <a:schemeClr val="lt1"/>
                </a:highlight>
                <a:latin typeface="Merriweather"/>
                <a:ea typeface="Merriweather"/>
                <a:cs typeface="Merriweather"/>
                <a:sym typeface="Merriweather"/>
              </a:rPr>
              <a:t>Duyệt sản phẩm và tìm kiếm</a:t>
            </a:r>
            <a:endParaRPr b="1" sz="2500">
              <a:solidFill>
                <a:schemeClr val="dk1"/>
              </a:solidFill>
              <a:highlight>
                <a:schemeClr val="lt1"/>
              </a:highlight>
              <a:latin typeface="Merriweather"/>
              <a:ea typeface="Merriweather"/>
              <a:cs typeface="Merriweather"/>
              <a:sym typeface="Merriweather"/>
            </a:endParaRPr>
          </a:p>
        </p:txBody>
      </p:sp>
      <p:sp>
        <p:nvSpPr>
          <p:cNvPr id="151" name="Google Shape;151;p19"/>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2" name="Google Shape;152;p19"/>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 name="Google Shape;153;p19"/>
          <p:cNvSpPr/>
          <p:nvPr/>
        </p:nvSpPr>
        <p:spPr>
          <a:xfrm>
            <a:off x="7033865" y="552778"/>
            <a:ext cx="6474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154" name="Google Shape;154;p19"/>
          <p:cNvPicPr preferRelativeResize="0"/>
          <p:nvPr/>
        </p:nvPicPr>
        <p:blipFill rotWithShape="1">
          <a:blip r:embed="rId3">
            <a:alphaModFix/>
          </a:blip>
          <a:srcRect b="0" l="0" r="0" t="0"/>
          <a:stretch/>
        </p:blipFill>
        <p:spPr>
          <a:xfrm>
            <a:off x="7190719" y="607450"/>
            <a:ext cx="333952" cy="445270"/>
          </a:xfrm>
          <a:prstGeom prst="rect">
            <a:avLst/>
          </a:prstGeom>
          <a:noFill/>
          <a:ln>
            <a:noFill/>
          </a:ln>
        </p:spPr>
      </p:pic>
      <p:pic>
        <p:nvPicPr>
          <p:cNvPr descr="Shopping cart with solid fill" id="155" name="Google Shape;155;p19"/>
          <p:cNvPicPr preferRelativeResize="0"/>
          <p:nvPr/>
        </p:nvPicPr>
        <p:blipFill rotWithShape="1">
          <a:blip r:embed="rId4">
            <a:alphaModFix/>
          </a:blip>
          <a:srcRect b="0" l="0" r="0" t="0"/>
          <a:stretch/>
        </p:blipFill>
        <p:spPr>
          <a:xfrm>
            <a:off x="8064525" y="460319"/>
            <a:ext cx="526141" cy="701522"/>
          </a:xfrm>
          <a:prstGeom prst="rect">
            <a:avLst/>
          </a:prstGeom>
          <a:noFill/>
          <a:ln>
            <a:noFill/>
          </a:ln>
        </p:spPr>
      </p:pic>
      <p:pic>
        <p:nvPicPr>
          <p:cNvPr descr="Meet your future customer — LeadPocket" id="156" name="Google Shape;156;p19"/>
          <p:cNvPicPr preferRelativeResize="0"/>
          <p:nvPr/>
        </p:nvPicPr>
        <p:blipFill rotWithShape="1">
          <a:blip r:embed="rId5">
            <a:alphaModFix/>
          </a:blip>
          <a:srcRect b="0" l="0" r="0" t="0"/>
          <a:stretch/>
        </p:blipFill>
        <p:spPr>
          <a:xfrm>
            <a:off x="239813" y="313739"/>
            <a:ext cx="1417545" cy="935186"/>
          </a:xfrm>
          <a:prstGeom prst="rect">
            <a:avLst/>
          </a:prstGeom>
          <a:noFill/>
          <a:ln>
            <a:noFill/>
          </a:ln>
        </p:spPr>
      </p:pic>
      <p:sp>
        <p:nvSpPr>
          <p:cNvPr id="157" name="Google Shape;157;p19"/>
          <p:cNvSpPr txBox="1"/>
          <p:nvPr>
            <p:ph type="title"/>
          </p:nvPr>
        </p:nvSpPr>
        <p:spPr>
          <a:xfrm>
            <a:off x="1727338" y="513550"/>
            <a:ext cx="5393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highlight>
                  <a:schemeClr val="lt1"/>
                </a:highlight>
              </a:rPr>
              <a:t>Các chức năng của shopee web</a:t>
            </a:r>
            <a:endParaRPr>
              <a:highlight>
                <a:schemeClr val="lt1"/>
              </a:highlight>
            </a:endParaRPr>
          </a:p>
        </p:txBody>
      </p:sp>
      <p:pic>
        <p:nvPicPr>
          <p:cNvPr id="158" name="Google Shape;158;p19"/>
          <p:cNvPicPr preferRelativeResize="0"/>
          <p:nvPr/>
        </p:nvPicPr>
        <p:blipFill>
          <a:blip r:embed="rId6">
            <a:alphaModFix/>
          </a:blip>
          <a:stretch>
            <a:fillRect/>
          </a:stretch>
        </p:blipFill>
        <p:spPr>
          <a:xfrm>
            <a:off x="482600" y="1490650"/>
            <a:ext cx="4324534" cy="2432550"/>
          </a:xfrm>
          <a:prstGeom prst="rect">
            <a:avLst/>
          </a:prstGeom>
          <a:noFill/>
          <a:ln>
            <a:noFill/>
          </a:ln>
        </p:spPr>
      </p:pic>
      <p:pic>
        <p:nvPicPr>
          <p:cNvPr id="159" name="Google Shape;159;p19"/>
          <p:cNvPicPr preferRelativeResize="0"/>
          <p:nvPr/>
        </p:nvPicPr>
        <p:blipFill>
          <a:blip r:embed="rId7">
            <a:alphaModFix/>
          </a:blip>
          <a:stretch>
            <a:fillRect/>
          </a:stretch>
        </p:blipFill>
        <p:spPr>
          <a:xfrm>
            <a:off x="5886634" y="1490650"/>
            <a:ext cx="2363628" cy="243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0"/>
          <p:cNvSpPr txBox="1"/>
          <p:nvPr>
            <p:ph idx="2" type="body"/>
          </p:nvPr>
        </p:nvSpPr>
        <p:spPr>
          <a:xfrm>
            <a:off x="2661625" y="4075600"/>
            <a:ext cx="5297400" cy="4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vi" sz="2500">
                <a:solidFill>
                  <a:schemeClr val="dk1"/>
                </a:solidFill>
                <a:highlight>
                  <a:schemeClr val="lt1"/>
                </a:highlight>
                <a:latin typeface="Merriweather"/>
                <a:ea typeface="Merriweather"/>
                <a:cs typeface="Merriweather"/>
                <a:sym typeface="Merriweather"/>
              </a:rPr>
              <a:t>Xem chi tiết sản phẩm</a:t>
            </a:r>
            <a:endParaRPr b="1" sz="2500">
              <a:solidFill>
                <a:schemeClr val="dk1"/>
              </a:solidFill>
              <a:highlight>
                <a:schemeClr val="lt1"/>
              </a:highlight>
              <a:latin typeface="Merriweather"/>
              <a:ea typeface="Merriweather"/>
              <a:cs typeface="Merriweather"/>
              <a:sym typeface="Merriweather"/>
            </a:endParaRPr>
          </a:p>
        </p:txBody>
      </p:sp>
      <p:sp>
        <p:nvSpPr>
          <p:cNvPr id="165" name="Google Shape;165;p20"/>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6" name="Google Shape;166;p20"/>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7" name="Google Shape;167;p20"/>
          <p:cNvSpPr/>
          <p:nvPr/>
        </p:nvSpPr>
        <p:spPr>
          <a:xfrm>
            <a:off x="7033865" y="552778"/>
            <a:ext cx="6474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168" name="Google Shape;168;p20"/>
          <p:cNvPicPr preferRelativeResize="0"/>
          <p:nvPr/>
        </p:nvPicPr>
        <p:blipFill rotWithShape="1">
          <a:blip r:embed="rId3">
            <a:alphaModFix/>
          </a:blip>
          <a:srcRect b="0" l="0" r="0" t="0"/>
          <a:stretch/>
        </p:blipFill>
        <p:spPr>
          <a:xfrm>
            <a:off x="7190719" y="607450"/>
            <a:ext cx="333952" cy="445270"/>
          </a:xfrm>
          <a:prstGeom prst="rect">
            <a:avLst/>
          </a:prstGeom>
          <a:noFill/>
          <a:ln>
            <a:noFill/>
          </a:ln>
        </p:spPr>
      </p:pic>
      <p:pic>
        <p:nvPicPr>
          <p:cNvPr descr="Shopping cart with solid fill" id="169" name="Google Shape;169;p20"/>
          <p:cNvPicPr preferRelativeResize="0"/>
          <p:nvPr/>
        </p:nvPicPr>
        <p:blipFill rotWithShape="1">
          <a:blip r:embed="rId4">
            <a:alphaModFix/>
          </a:blip>
          <a:srcRect b="0" l="0" r="0" t="0"/>
          <a:stretch/>
        </p:blipFill>
        <p:spPr>
          <a:xfrm>
            <a:off x="8064525" y="460319"/>
            <a:ext cx="526141" cy="701522"/>
          </a:xfrm>
          <a:prstGeom prst="rect">
            <a:avLst/>
          </a:prstGeom>
          <a:noFill/>
          <a:ln>
            <a:noFill/>
          </a:ln>
        </p:spPr>
      </p:pic>
      <p:pic>
        <p:nvPicPr>
          <p:cNvPr descr="Meet your future customer — LeadPocket" id="170" name="Google Shape;170;p20"/>
          <p:cNvPicPr preferRelativeResize="0"/>
          <p:nvPr/>
        </p:nvPicPr>
        <p:blipFill rotWithShape="1">
          <a:blip r:embed="rId5">
            <a:alphaModFix/>
          </a:blip>
          <a:srcRect b="0" l="0" r="0" t="0"/>
          <a:stretch/>
        </p:blipFill>
        <p:spPr>
          <a:xfrm>
            <a:off x="239813" y="313739"/>
            <a:ext cx="1417545" cy="935186"/>
          </a:xfrm>
          <a:prstGeom prst="rect">
            <a:avLst/>
          </a:prstGeom>
          <a:noFill/>
          <a:ln>
            <a:noFill/>
          </a:ln>
        </p:spPr>
      </p:pic>
      <p:sp>
        <p:nvSpPr>
          <p:cNvPr id="171" name="Google Shape;171;p20"/>
          <p:cNvSpPr txBox="1"/>
          <p:nvPr>
            <p:ph type="title"/>
          </p:nvPr>
        </p:nvSpPr>
        <p:spPr>
          <a:xfrm>
            <a:off x="1727338" y="513550"/>
            <a:ext cx="5393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highlight>
                  <a:schemeClr val="lt1"/>
                </a:highlight>
              </a:rPr>
              <a:t>Các chức năng của shopee web</a:t>
            </a:r>
            <a:endParaRPr>
              <a:highlight>
                <a:schemeClr val="lt1"/>
              </a:highlight>
            </a:endParaRPr>
          </a:p>
        </p:txBody>
      </p:sp>
      <p:pic>
        <p:nvPicPr>
          <p:cNvPr id="172" name="Google Shape;172;p20"/>
          <p:cNvPicPr preferRelativeResize="0"/>
          <p:nvPr/>
        </p:nvPicPr>
        <p:blipFill>
          <a:blip r:embed="rId6">
            <a:alphaModFix/>
          </a:blip>
          <a:stretch>
            <a:fillRect/>
          </a:stretch>
        </p:blipFill>
        <p:spPr>
          <a:xfrm>
            <a:off x="152400" y="1490650"/>
            <a:ext cx="4125822" cy="2432550"/>
          </a:xfrm>
          <a:prstGeom prst="rect">
            <a:avLst/>
          </a:prstGeom>
          <a:noFill/>
          <a:ln>
            <a:noFill/>
          </a:ln>
        </p:spPr>
      </p:pic>
      <p:pic>
        <p:nvPicPr>
          <p:cNvPr id="173" name="Google Shape;173;p20"/>
          <p:cNvPicPr preferRelativeResize="0"/>
          <p:nvPr/>
        </p:nvPicPr>
        <p:blipFill>
          <a:blip r:embed="rId7">
            <a:alphaModFix/>
          </a:blip>
          <a:stretch>
            <a:fillRect/>
          </a:stretch>
        </p:blipFill>
        <p:spPr>
          <a:xfrm>
            <a:off x="4430626" y="1490650"/>
            <a:ext cx="4345075" cy="243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1"/>
          <p:cNvSpPr txBox="1"/>
          <p:nvPr>
            <p:ph idx="2" type="body"/>
          </p:nvPr>
        </p:nvSpPr>
        <p:spPr>
          <a:xfrm>
            <a:off x="2661625" y="4075600"/>
            <a:ext cx="5297400" cy="4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vi" sz="2500">
                <a:solidFill>
                  <a:schemeClr val="dk1"/>
                </a:solidFill>
                <a:highlight>
                  <a:schemeClr val="lt1"/>
                </a:highlight>
                <a:latin typeface="Merriweather"/>
                <a:ea typeface="Merriweather"/>
                <a:cs typeface="Merriweather"/>
                <a:sym typeface="Merriweather"/>
              </a:rPr>
              <a:t>Thêm vào giỏ hàng</a:t>
            </a:r>
            <a:endParaRPr b="1" sz="2500">
              <a:solidFill>
                <a:schemeClr val="dk1"/>
              </a:solidFill>
              <a:highlight>
                <a:schemeClr val="lt1"/>
              </a:highlight>
              <a:latin typeface="Merriweather"/>
              <a:ea typeface="Merriweather"/>
              <a:cs typeface="Merriweather"/>
              <a:sym typeface="Merriweather"/>
            </a:endParaRPr>
          </a:p>
        </p:txBody>
      </p:sp>
      <p:sp>
        <p:nvSpPr>
          <p:cNvPr id="179" name="Google Shape;179;p21"/>
          <p:cNvSpPr/>
          <p:nvPr/>
        </p:nvSpPr>
        <p:spPr>
          <a:xfrm>
            <a:off x="0" y="-1850"/>
            <a:ext cx="9144000" cy="1340100"/>
          </a:xfrm>
          <a:prstGeom prst="rect">
            <a:avLst/>
          </a:prstGeom>
          <a:solidFill>
            <a:srgbClr val="F950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0" name="Google Shape;180;p21"/>
          <p:cNvSpPr/>
          <p:nvPr/>
        </p:nvSpPr>
        <p:spPr>
          <a:xfrm>
            <a:off x="1814213" y="500660"/>
            <a:ext cx="5950500" cy="661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1" name="Google Shape;181;p21"/>
          <p:cNvSpPr/>
          <p:nvPr/>
        </p:nvSpPr>
        <p:spPr>
          <a:xfrm>
            <a:off x="7033865" y="552778"/>
            <a:ext cx="647400" cy="548400"/>
          </a:xfrm>
          <a:prstGeom prst="roundRect">
            <a:avLst>
              <a:gd fmla="val 16667" name="adj"/>
            </a:avLst>
          </a:prstGeom>
          <a:solidFill>
            <a:srgbClr val="F744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Magnifying glass with solid fill" id="182" name="Google Shape;182;p21"/>
          <p:cNvPicPr preferRelativeResize="0"/>
          <p:nvPr/>
        </p:nvPicPr>
        <p:blipFill rotWithShape="1">
          <a:blip r:embed="rId3">
            <a:alphaModFix/>
          </a:blip>
          <a:srcRect b="0" l="0" r="0" t="0"/>
          <a:stretch/>
        </p:blipFill>
        <p:spPr>
          <a:xfrm>
            <a:off x="7190719" y="607450"/>
            <a:ext cx="333952" cy="445270"/>
          </a:xfrm>
          <a:prstGeom prst="rect">
            <a:avLst/>
          </a:prstGeom>
          <a:noFill/>
          <a:ln>
            <a:noFill/>
          </a:ln>
        </p:spPr>
      </p:pic>
      <p:pic>
        <p:nvPicPr>
          <p:cNvPr descr="Shopping cart with solid fill" id="183" name="Google Shape;183;p21"/>
          <p:cNvPicPr preferRelativeResize="0"/>
          <p:nvPr/>
        </p:nvPicPr>
        <p:blipFill rotWithShape="1">
          <a:blip r:embed="rId4">
            <a:alphaModFix/>
          </a:blip>
          <a:srcRect b="0" l="0" r="0" t="0"/>
          <a:stretch/>
        </p:blipFill>
        <p:spPr>
          <a:xfrm>
            <a:off x="8064525" y="460319"/>
            <a:ext cx="526141" cy="701522"/>
          </a:xfrm>
          <a:prstGeom prst="rect">
            <a:avLst/>
          </a:prstGeom>
          <a:noFill/>
          <a:ln>
            <a:noFill/>
          </a:ln>
        </p:spPr>
      </p:pic>
      <p:pic>
        <p:nvPicPr>
          <p:cNvPr descr="Meet your future customer — LeadPocket" id="184" name="Google Shape;184;p21"/>
          <p:cNvPicPr preferRelativeResize="0"/>
          <p:nvPr/>
        </p:nvPicPr>
        <p:blipFill rotWithShape="1">
          <a:blip r:embed="rId5">
            <a:alphaModFix/>
          </a:blip>
          <a:srcRect b="0" l="0" r="0" t="0"/>
          <a:stretch/>
        </p:blipFill>
        <p:spPr>
          <a:xfrm>
            <a:off x="239813" y="313739"/>
            <a:ext cx="1417545" cy="935186"/>
          </a:xfrm>
          <a:prstGeom prst="rect">
            <a:avLst/>
          </a:prstGeom>
          <a:noFill/>
          <a:ln>
            <a:noFill/>
          </a:ln>
        </p:spPr>
      </p:pic>
      <p:sp>
        <p:nvSpPr>
          <p:cNvPr id="185" name="Google Shape;185;p21"/>
          <p:cNvSpPr txBox="1"/>
          <p:nvPr>
            <p:ph type="title"/>
          </p:nvPr>
        </p:nvSpPr>
        <p:spPr>
          <a:xfrm>
            <a:off x="1727338" y="513550"/>
            <a:ext cx="5393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highlight>
                  <a:schemeClr val="lt1"/>
                </a:highlight>
              </a:rPr>
              <a:t>Các chức năng của shopee web</a:t>
            </a:r>
            <a:endParaRPr>
              <a:highlight>
                <a:schemeClr val="lt1"/>
              </a:highlight>
            </a:endParaRPr>
          </a:p>
        </p:txBody>
      </p:sp>
      <p:pic>
        <p:nvPicPr>
          <p:cNvPr id="186" name="Google Shape;186;p21"/>
          <p:cNvPicPr preferRelativeResize="0"/>
          <p:nvPr/>
        </p:nvPicPr>
        <p:blipFill>
          <a:blip r:embed="rId6">
            <a:alphaModFix/>
          </a:blip>
          <a:stretch>
            <a:fillRect/>
          </a:stretch>
        </p:blipFill>
        <p:spPr>
          <a:xfrm>
            <a:off x="800100" y="1490650"/>
            <a:ext cx="2737046" cy="2432550"/>
          </a:xfrm>
          <a:prstGeom prst="rect">
            <a:avLst/>
          </a:prstGeom>
          <a:noFill/>
          <a:ln>
            <a:noFill/>
          </a:ln>
        </p:spPr>
      </p:pic>
      <p:pic>
        <p:nvPicPr>
          <p:cNvPr id="187" name="Google Shape;187;p21"/>
          <p:cNvPicPr preferRelativeResize="0"/>
          <p:nvPr/>
        </p:nvPicPr>
        <p:blipFill>
          <a:blip r:embed="rId7">
            <a:alphaModFix/>
          </a:blip>
          <a:stretch>
            <a:fillRect/>
          </a:stretch>
        </p:blipFill>
        <p:spPr>
          <a:xfrm>
            <a:off x="4800596" y="1490650"/>
            <a:ext cx="2320166" cy="2432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